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58" r:id="rId7"/>
    <p:sldId id="273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68" r:id="rId16"/>
    <p:sldId id="270" r:id="rId17"/>
    <p:sldId id="271" r:id="rId18"/>
    <p:sldId id="278" r:id="rId19"/>
    <p:sldId id="274" r:id="rId20"/>
    <p:sldId id="275" r:id="rId21"/>
    <p:sldId id="272" r:id="rId22"/>
    <p:sldId id="277" r:id="rId23"/>
    <p:sldId id="276" r:id="rId24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llanmörkt forma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338"/>
    <p:restoredTop sz="96296"/>
  </p:normalViewPr>
  <p:slideViewPr>
    <p:cSldViewPr snapToGrid="0" snapToObjects="1">
      <p:cViewPr varScale="1">
        <p:scale>
          <a:sx n="90" d="100"/>
          <a:sy n="90" d="100"/>
        </p:scale>
        <p:origin x="232" y="9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803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5876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285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356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0175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499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7466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3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713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02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6/1/23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7434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6/1/23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97915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0C04237-153A-4A4F-A7E9-6926B66F8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Graphs And Numbers">
            <a:extLst>
              <a:ext uri="{FF2B5EF4-FFF2-40B4-BE49-F238E27FC236}">
                <a16:creationId xmlns:a16="http://schemas.microsoft.com/office/drawing/2014/main" id="{4D320C42-0287-616F-747B-2DC7937272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-3"/>
            <a:ext cx="12191980" cy="6858001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0BD1D87-EF65-4284-8DA1-D14D55487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12A6B7E5-0C89-7A42-9BDF-A1602B6274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5714999" cy="283240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sv-SE" dirty="0" err="1">
                <a:solidFill>
                  <a:srgbClr val="FFFFFF"/>
                </a:solidFill>
              </a:rPr>
              <a:t>Increasing</a:t>
            </a:r>
            <a:r>
              <a:rPr lang="sv-SE" dirty="0">
                <a:solidFill>
                  <a:srgbClr val="FFFFFF"/>
                </a:solidFill>
              </a:rPr>
              <a:t> </a:t>
            </a:r>
            <a:r>
              <a:rPr lang="sv-SE" dirty="0" err="1">
                <a:solidFill>
                  <a:srgbClr val="FFFFFF"/>
                </a:solidFill>
              </a:rPr>
              <a:t>Efficiency</a:t>
            </a:r>
            <a:r>
              <a:rPr lang="sv-SE" dirty="0">
                <a:solidFill>
                  <a:srgbClr val="FFFFFF"/>
                </a:solidFill>
              </a:rPr>
              <a:t> </a:t>
            </a:r>
            <a:r>
              <a:rPr lang="sv-SE" dirty="0" err="1">
                <a:solidFill>
                  <a:srgbClr val="FFFFFF"/>
                </a:solidFill>
              </a:rPr>
              <a:t>of</a:t>
            </a:r>
            <a:r>
              <a:rPr lang="sv-SE" dirty="0">
                <a:solidFill>
                  <a:srgbClr val="FFFFFF"/>
                </a:solidFill>
              </a:rPr>
              <a:t> </a:t>
            </a:r>
            <a:r>
              <a:rPr lang="sv-SE" dirty="0" err="1">
                <a:solidFill>
                  <a:srgbClr val="FFFFFF"/>
                </a:solidFill>
              </a:rPr>
              <a:t>Banking</a:t>
            </a:r>
            <a:r>
              <a:rPr lang="sv-SE" dirty="0">
                <a:solidFill>
                  <a:srgbClr val="FFFFFF"/>
                </a:solidFill>
              </a:rPr>
              <a:t> Marketing 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0FDF862A-38B5-9246-8CD3-8CA2A9228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1" y="4499477"/>
            <a:ext cx="2650066" cy="1327354"/>
          </a:xfrm>
        </p:spPr>
        <p:txBody>
          <a:bodyPr anchor="b">
            <a:normAutofit/>
          </a:bodyPr>
          <a:lstStyle/>
          <a:p>
            <a:r>
              <a:rPr lang="sv-SE" dirty="0">
                <a:solidFill>
                  <a:srgbClr val="FFFFFF"/>
                </a:solidFill>
              </a:rPr>
              <a:t>A </a:t>
            </a:r>
            <a:r>
              <a:rPr lang="sv-SE" dirty="0" err="1">
                <a:solidFill>
                  <a:srgbClr val="FFFFFF"/>
                </a:solidFill>
              </a:rPr>
              <a:t>supervised</a:t>
            </a:r>
            <a:r>
              <a:rPr lang="sv-SE" dirty="0">
                <a:solidFill>
                  <a:srgbClr val="FFFFFF"/>
                </a:solidFill>
              </a:rPr>
              <a:t> </a:t>
            </a:r>
            <a:r>
              <a:rPr lang="sv-SE" dirty="0" err="1">
                <a:solidFill>
                  <a:srgbClr val="FFFFFF"/>
                </a:solidFill>
              </a:rPr>
              <a:t>machine</a:t>
            </a:r>
            <a:r>
              <a:rPr lang="sv-SE" dirty="0">
                <a:solidFill>
                  <a:srgbClr val="FFFFFF"/>
                </a:solidFill>
              </a:rPr>
              <a:t> </a:t>
            </a:r>
            <a:r>
              <a:rPr lang="sv-SE" dirty="0" err="1">
                <a:solidFill>
                  <a:srgbClr val="FFFFFF"/>
                </a:solidFill>
              </a:rPr>
              <a:t>learning</a:t>
            </a:r>
            <a:r>
              <a:rPr lang="sv-SE" dirty="0">
                <a:solidFill>
                  <a:srgbClr val="FFFFFF"/>
                </a:solidFill>
              </a:rPr>
              <a:t> </a:t>
            </a:r>
            <a:r>
              <a:rPr lang="sv-SE" dirty="0" err="1">
                <a:solidFill>
                  <a:srgbClr val="FFFFFF"/>
                </a:solidFill>
              </a:rPr>
              <a:t>project</a:t>
            </a:r>
            <a:endParaRPr lang="sv-SE" dirty="0">
              <a:solidFill>
                <a:srgbClr val="FFFFFF"/>
              </a:solidFill>
            </a:endParaRPr>
          </a:p>
          <a:p>
            <a:r>
              <a:rPr lang="sv-SE" dirty="0">
                <a:solidFill>
                  <a:srgbClr val="FFFFFF"/>
                </a:solidFill>
              </a:rPr>
              <a:t>By Gustav Malmer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7CA8974-7BA7-4828-89E2-6DAD7353B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3854" y="1544347"/>
            <a:ext cx="4676439" cy="5313651"/>
          </a:xfrm>
          <a:custGeom>
            <a:avLst/>
            <a:gdLst>
              <a:gd name="connsiteX0" fmla="*/ 6846874 w 6846874"/>
              <a:gd name="connsiteY0" fmla="*/ 3021586 h 3021586"/>
              <a:gd name="connsiteX1" fmla="*/ 0 w 6846874"/>
              <a:gd name="connsiteY1" fmla="*/ 3021585 h 3021586"/>
              <a:gd name="connsiteX2" fmla="*/ 3399286 w 6846874"/>
              <a:gd name="connsiteY2" fmla="*/ 0 h 3021586"/>
              <a:gd name="connsiteX0" fmla="*/ 6846874 w 6846874"/>
              <a:gd name="connsiteY0" fmla="*/ 3016405 h 3016405"/>
              <a:gd name="connsiteX1" fmla="*/ 0 w 6846874"/>
              <a:gd name="connsiteY1" fmla="*/ 3016404 h 3016405"/>
              <a:gd name="connsiteX2" fmla="*/ 3425190 w 6846874"/>
              <a:gd name="connsiteY2" fmla="*/ 0 h 3016405"/>
              <a:gd name="connsiteX3" fmla="*/ 6846874 w 6846874"/>
              <a:gd name="connsiteY3" fmla="*/ 3016405 h 3016405"/>
              <a:gd name="connsiteX0" fmla="*/ 6846874 w 6846874"/>
              <a:gd name="connsiteY0" fmla="*/ 3055286 h 3055286"/>
              <a:gd name="connsiteX1" fmla="*/ 0 w 6846874"/>
              <a:gd name="connsiteY1" fmla="*/ 3055285 h 3055286"/>
              <a:gd name="connsiteX2" fmla="*/ 3425190 w 6846874"/>
              <a:gd name="connsiteY2" fmla="*/ 0 h 3055286"/>
              <a:gd name="connsiteX3" fmla="*/ 6846874 w 6846874"/>
              <a:gd name="connsiteY3" fmla="*/ 3055286 h 3055286"/>
              <a:gd name="connsiteX0" fmla="*/ 6846874 w 6846874"/>
              <a:gd name="connsiteY0" fmla="*/ 5422604 h 5422604"/>
              <a:gd name="connsiteX1" fmla="*/ 0 w 6846874"/>
              <a:gd name="connsiteY1" fmla="*/ 5422603 h 5422604"/>
              <a:gd name="connsiteX2" fmla="*/ 6839561 w 6846874"/>
              <a:gd name="connsiteY2" fmla="*/ 0 h 5422604"/>
              <a:gd name="connsiteX3" fmla="*/ 6846874 w 6846874"/>
              <a:gd name="connsiteY3" fmla="*/ 5422604 h 5422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46874" h="5422604">
                <a:moveTo>
                  <a:pt x="6846874" y="5422604"/>
                </a:moveTo>
                <a:lnTo>
                  <a:pt x="0" y="5422603"/>
                </a:lnTo>
                <a:lnTo>
                  <a:pt x="6839561" y="0"/>
                </a:lnTo>
                <a:cubicBezTo>
                  <a:pt x="6841999" y="1807535"/>
                  <a:pt x="6844436" y="3615069"/>
                  <a:pt x="6846874" y="5422604"/>
                </a:cubicBez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553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0105F5E-5B61-4F51-927C-5B28DB7D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13A5A79-79D2-4D9D-A36A-2291A2480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3" y="0"/>
            <a:ext cx="11322200" cy="6858000"/>
          </a:xfrm>
          <a:custGeom>
            <a:avLst/>
            <a:gdLst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9092866 w 11593823"/>
              <a:gd name="connsiteY6" fmla="*/ 0 h 6858000"/>
              <a:gd name="connsiteX7" fmla="*/ 11322200 w 11593823"/>
              <a:gd name="connsiteY7" fmla="*/ 0 h 6858000"/>
              <a:gd name="connsiteX8" fmla="*/ 11322198 w 11593823"/>
              <a:gd name="connsiteY8" fmla="*/ 2 h 6858000"/>
              <a:gd name="connsiteX9" fmla="*/ 11593823 w 11593823"/>
              <a:gd name="connsiteY9" fmla="*/ 2 h 6858000"/>
              <a:gd name="connsiteX10" fmla="*/ 11322197 w 11593823"/>
              <a:gd name="connsiteY10" fmla="*/ 4 h 6858000"/>
              <a:gd name="connsiteX11" fmla="*/ 5311608 w 11593823"/>
              <a:gd name="connsiteY11" fmla="*/ 6858000 h 6858000"/>
              <a:gd name="connsiteX12" fmla="*/ 5288856 w 11593823"/>
              <a:gd name="connsiteY12" fmla="*/ 6858000 h 6858000"/>
              <a:gd name="connsiteX13" fmla="*/ 4806770 w 11593823"/>
              <a:gd name="connsiteY13" fmla="*/ 6858000 h 6858000"/>
              <a:gd name="connsiteX14" fmla="*/ 4676142 w 11593823"/>
              <a:gd name="connsiteY14" fmla="*/ 6858000 h 6858000"/>
              <a:gd name="connsiteX15" fmla="*/ 3082273 w 11593823"/>
              <a:gd name="connsiteY15" fmla="*/ 6858000 h 6858000"/>
              <a:gd name="connsiteX16" fmla="*/ 2625273 w 11593823"/>
              <a:gd name="connsiteY16" fmla="*/ 6858000 h 6858000"/>
              <a:gd name="connsiteX17" fmla="*/ 2155010 w 11593823"/>
              <a:gd name="connsiteY17" fmla="*/ 6858000 h 6858000"/>
              <a:gd name="connsiteX18" fmla="*/ 0 w 11593823"/>
              <a:gd name="connsiteY18" fmla="*/ 685800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11322200 w 11593823"/>
              <a:gd name="connsiteY6" fmla="*/ 0 h 6858000"/>
              <a:gd name="connsiteX7" fmla="*/ 11322198 w 11593823"/>
              <a:gd name="connsiteY7" fmla="*/ 2 h 6858000"/>
              <a:gd name="connsiteX8" fmla="*/ 11593823 w 11593823"/>
              <a:gd name="connsiteY8" fmla="*/ 2 h 6858000"/>
              <a:gd name="connsiteX9" fmla="*/ 11322197 w 11593823"/>
              <a:gd name="connsiteY9" fmla="*/ 4 h 6858000"/>
              <a:gd name="connsiteX10" fmla="*/ 5311608 w 11593823"/>
              <a:gd name="connsiteY10" fmla="*/ 6858000 h 6858000"/>
              <a:gd name="connsiteX11" fmla="*/ 5288856 w 11593823"/>
              <a:gd name="connsiteY11" fmla="*/ 6858000 h 6858000"/>
              <a:gd name="connsiteX12" fmla="*/ 4806770 w 11593823"/>
              <a:gd name="connsiteY12" fmla="*/ 6858000 h 6858000"/>
              <a:gd name="connsiteX13" fmla="*/ 4676142 w 11593823"/>
              <a:gd name="connsiteY13" fmla="*/ 6858000 h 6858000"/>
              <a:gd name="connsiteX14" fmla="*/ 3082273 w 11593823"/>
              <a:gd name="connsiteY14" fmla="*/ 6858000 h 6858000"/>
              <a:gd name="connsiteX15" fmla="*/ 2625273 w 11593823"/>
              <a:gd name="connsiteY15" fmla="*/ 6858000 h 6858000"/>
              <a:gd name="connsiteX16" fmla="*/ 2155010 w 11593823"/>
              <a:gd name="connsiteY16" fmla="*/ 6858000 h 6858000"/>
              <a:gd name="connsiteX17" fmla="*/ 0 w 11593823"/>
              <a:gd name="connsiteY17" fmla="*/ 6858000 h 6858000"/>
              <a:gd name="connsiteX18" fmla="*/ 0 w 11593823"/>
              <a:gd name="connsiteY18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11322200 w 11593823"/>
              <a:gd name="connsiteY5" fmla="*/ 0 h 6858000"/>
              <a:gd name="connsiteX6" fmla="*/ 11322198 w 11593823"/>
              <a:gd name="connsiteY6" fmla="*/ 2 h 6858000"/>
              <a:gd name="connsiteX7" fmla="*/ 11593823 w 11593823"/>
              <a:gd name="connsiteY7" fmla="*/ 2 h 6858000"/>
              <a:gd name="connsiteX8" fmla="*/ 11322197 w 11593823"/>
              <a:gd name="connsiteY8" fmla="*/ 4 h 6858000"/>
              <a:gd name="connsiteX9" fmla="*/ 5311608 w 11593823"/>
              <a:gd name="connsiteY9" fmla="*/ 6858000 h 6858000"/>
              <a:gd name="connsiteX10" fmla="*/ 5288856 w 11593823"/>
              <a:gd name="connsiteY10" fmla="*/ 6858000 h 6858000"/>
              <a:gd name="connsiteX11" fmla="*/ 4806770 w 11593823"/>
              <a:gd name="connsiteY11" fmla="*/ 6858000 h 6858000"/>
              <a:gd name="connsiteX12" fmla="*/ 4676142 w 11593823"/>
              <a:gd name="connsiteY12" fmla="*/ 6858000 h 6858000"/>
              <a:gd name="connsiteX13" fmla="*/ 3082273 w 11593823"/>
              <a:gd name="connsiteY13" fmla="*/ 6858000 h 6858000"/>
              <a:gd name="connsiteX14" fmla="*/ 2625273 w 11593823"/>
              <a:gd name="connsiteY14" fmla="*/ 6858000 h 6858000"/>
              <a:gd name="connsiteX15" fmla="*/ 2155010 w 11593823"/>
              <a:gd name="connsiteY15" fmla="*/ 6858000 h 6858000"/>
              <a:gd name="connsiteX16" fmla="*/ 0 w 11593823"/>
              <a:gd name="connsiteY16" fmla="*/ 6858000 h 6858000"/>
              <a:gd name="connsiteX17" fmla="*/ 0 w 11593823"/>
              <a:gd name="connsiteY17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4806770 w 11593823"/>
              <a:gd name="connsiteY3" fmla="*/ 2 h 6858000"/>
              <a:gd name="connsiteX4" fmla="*/ 11322200 w 11593823"/>
              <a:gd name="connsiteY4" fmla="*/ 0 h 6858000"/>
              <a:gd name="connsiteX5" fmla="*/ 11322198 w 11593823"/>
              <a:gd name="connsiteY5" fmla="*/ 2 h 6858000"/>
              <a:gd name="connsiteX6" fmla="*/ 11593823 w 11593823"/>
              <a:gd name="connsiteY6" fmla="*/ 2 h 6858000"/>
              <a:gd name="connsiteX7" fmla="*/ 11322197 w 11593823"/>
              <a:gd name="connsiteY7" fmla="*/ 4 h 6858000"/>
              <a:gd name="connsiteX8" fmla="*/ 5311608 w 11593823"/>
              <a:gd name="connsiteY8" fmla="*/ 6858000 h 6858000"/>
              <a:gd name="connsiteX9" fmla="*/ 5288856 w 11593823"/>
              <a:gd name="connsiteY9" fmla="*/ 6858000 h 6858000"/>
              <a:gd name="connsiteX10" fmla="*/ 4806770 w 11593823"/>
              <a:gd name="connsiteY10" fmla="*/ 6858000 h 6858000"/>
              <a:gd name="connsiteX11" fmla="*/ 4676142 w 11593823"/>
              <a:gd name="connsiteY11" fmla="*/ 6858000 h 6858000"/>
              <a:gd name="connsiteX12" fmla="*/ 3082273 w 11593823"/>
              <a:gd name="connsiteY12" fmla="*/ 6858000 h 6858000"/>
              <a:gd name="connsiteX13" fmla="*/ 2625273 w 11593823"/>
              <a:gd name="connsiteY13" fmla="*/ 6858000 h 6858000"/>
              <a:gd name="connsiteX14" fmla="*/ 2155010 w 11593823"/>
              <a:gd name="connsiteY14" fmla="*/ 6858000 h 6858000"/>
              <a:gd name="connsiteX15" fmla="*/ 0 w 11593823"/>
              <a:gd name="connsiteY15" fmla="*/ 6858000 h 6858000"/>
              <a:gd name="connsiteX16" fmla="*/ 0 w 11593823"/>
              <a:gd name="connsiteY16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11322200 w 11593823"/>
              <a:gd name="connsiteY3" fmla="*/ 0 h 6858000"/>
              <a:gd name="connsiteX4" fmla="*/ 11322198 w 11593823"/>
              <a:gd name="connsiteY4" fmla="*/ 2 h 6858000"/>
              <a:gd name="connsiteX5" fmla="*/ 11593823 w 11593823"/>
              <a:gd name="connsiteY5" fmla="*/ 2 h 6858000"/>
              <a:gd name="connsiteX6" fmla="*/ 11322197 w 11593823"/>
              <a:gd name="connsiteY6" fmla="*/ 4 h 6858000"/>
              <a:gd name="connsiteX7" fmla="*/ 5311608 w 11593823"/>
              <a:gd name="connsiteY7" fmla="*/ 6858000 h 6858000"/>
              <a:gd name="connsiteX8" fmla="*/ 5288856 w 11593823"/>
              <a:gd name="connsiteY8" fmla="*/ 6858000 h 6858000"/>
              <a:gd name="connsiteX9" fmla="*/ 4806770 w 11593823"/>
              <a:gd name="connsiteY9" fmla="*/ 6858000 h 6858000"/>
              <a:gd name="connsiteX10" fmla="*/ 4676142 w 11593823"/>
              <a:gd name="connsiteY10" fmla="*/ 6858000 h 6858000"/>
              <a:gd name="connsiteX11" fmla="*/ 3082273 w 11593823"/>
              <a:gd name="connsiteY11" fmla="*/ 6858000 h 6858000"/>
              <a:gd name="connsiteX12" fmla="*/ 2625273 w 11593823"/>
              <a:gd name="connsiteY12" fmla="*/ 6858000 h 6858000"/>
              <a:gd name="connsiteX13" fmla="*/ 2155010 w 11593823"/>
              <a:gd name="connsiteY13" fmla="*/ 6858000 h 6858000"/>
              <a:gd name="connsiteX14" fmla="*/ 0 w 11593823"/>
              <a:gd name="connsiteY14" fmla="*/ 6858000 h 6858000"/>
              <a:gd name="connsiteX15" fmla="*/ 0 w 11593823"/>
              <a:gd name="connsiteY15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11322200 w 11593823"/>
              <a:gd name="connsiteY2" fmla="*/ 0 h 6858000"/>
              <a:gd name="connsiteX3" fmla="*/ 11322198 w 11593823"/>
              <a:gd name="connsiteY3" fmla="*/ 2 h 6858000"/>
              <a:gd name="connsiteX4" fmla="*/ 11593823 w 11593823"/>
              <a:gd name="connsiteY4" fmla="*/ 2 h 6858000"/>
              <a:gd name="connsiteX5" fmla="*/ 11322197 w 11593823"/>
              <a:gd name="connsiteY5" fmla="*/ 4 h 6858000"/>
              <a:gd name="connsiteX6" fmla="*/ 5311608 w 11593823"/>
              <a:gd name="connsiteY6" fmla="*/ 6858000 h 6858000"/>
              <a:gd name="connsiteX7" fmla="*/ 5288856 w 11593823"/>
              <a:gd name="connsiteY7" fmla="*/ 6858000 h 6858000"/>
              <a:gd name="connsiteX8" fmla="*/ 4806770 w 11593823"/>
              <a:gd name="connsiteY8" fmla="*/ 6858000 h 6858000"/>
              <a:gd name="connsiteX9" fmla="*/ 4676142 w 11593823"/>
              <a:gd name="connsiteY9" fmla="*/ 6858000 h 6858000"/>
              <a:gd name="connsiteX10" fmla="*/ 3082273 w 11593823"/>
              <a:gd name="connsiteY10" fmla="*/ 6858000 h 6858000"/>
              <a:gd name="connsiteX11" fmla="*/ 2625273 w 11593823"/>
              <a:gd name="connsiteY11" fmla="*/ 6858000 h 6858000"/>
              <a:gd name="connsiteX12" fmla="*/ 2155010 w 11593823"/>
              <a:gd name="connsiteY12" fmla="*/ 6858000 h 6858000"/>
              <a:gd name="connsiteX13" fmla="*/ 0 w 11593823"/>
              <a:gd name="connsiteY13" fmla="*/ 6858000 h 6858000"/>
              <a:gd name="connsiteX14" fmla="*/ 0 w 11593823"/>
              <a:gd name="connsiteY14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3082273 w 11593823"/>
              <a:gd name="connsiteY9" fmla="*/ 6858000 h 6858000"/>
              <a:gd name="connsiteX10" fmla="*/ 2625273 w 11593823"/>
              <a:gd name="connsiteY10" fmla="*/ 6858000 h 6858000"/>
              <a:gd name="connsiteX11" fmla="*/ 2155010 w 11593823"/>
              <a:gd name="connsiteY11" fmla="*/ 6858000 h 6858000"/>
              <a:gd name="connsiteX12" fmla="*/ 0 w 11593823"/>
              <a:gd name="connsiteY12" fmla="*/ 6858000 h 6858000"/>
              <a:gd name="connsiteX13" fmla="*/ 0 w 11593823"/>
              <a:gd name="connsiteY13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625273 w 11593823"/>
              <a:gd name="connsiteY9" fmla="*/ 6858000 h 6858000"/>
              <a:gd name="connsiteX10" fmla="*/ 2155010 w 11593823"/>
              <a:gd name="connsiteY10" fmla="*/ 6858000 h 6858000"/>
              <a:gd name="connsiteX11" fmla="*/ 0 w 11593823"/>
              <a:gd name="connsiteY11" fmla="*/ 6858000 h 6858000"/>
              <a:gd name="connsiteX12" fmla="*/ 0 w 11593823"/>
              <a:gd name="connsiteY12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0 w 11593823"/>
              <a:gd name="connsiteY9" fmla="*/ 6858000 h 6858000"/>
              <a:gd name="connsiteX10" fmla="*/ 0 w 11593823"/>
              <a:gd name="connsiteY10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676142 w 11593823"/>
              <a:gd name="connsiteY7" fmla="*/ 6858000 h 6858000"/>
              <a:gd name="connsiteX8" fmla="*/ 0 w 11593823"/>
              <a:gd name="connsiteY8" fmla="*/ 6858000 h 6858000"/>
              <a:gd name="connsiteX9" fmla="*/ 0 w 11593823"/>
              <a:gd name="connsiteY9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0 w 11593823"/>
              <a:gd name="connsiteY7" fmla="*/ 6858000 h 6858000"/>
              <a:gd name="connsiteX8" fmla="*/ 0 w 11593823"/>
              <a:gd name="connsiteY8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0 w 11593823"/>
              <a:gd name="connsiteY6" fmla="*/ 6858000 h 6858000"/>
              <a:gd name="connsiteX7" fmla="*/ 0 w 11593823"/>
              <a:gd name="connsiteY7" fmla="*/ 0 h 6858000"/>
              <a:gd name="connsiteX0" fmla="*/ 0 w 11322200"/>
              <a:gd name="connsiteY0" fmla="*/ 0 h 6858000"/>
              <a:gd name="connsiteX1" fmla="*/ 11322200 w 11322200"/>
              <a:gd name="connsiteY1" fmla="*/ 0 h 6858000"/>
              <a:gd name="connsiteX2" fmla="*/ 11322198 w 11322200"/>
              <a:gd name="connsiteY2" fmla="*/ 2 h 6858000"/>
              <a:gd name="connsiteX3" fmla="*/ 11322197 w 11322200"/>
              <a:gd name="connsiteY3" fmla="*/ 4 h 6858000"/>
              <a:gd name="connsiteX4" fmla="*/ 5311608 w 11322200"/>
              <a:gd name="connsiteY4" fmla="*/ 6858000 h 6858000"/>
              <a:gd name="connsiteX5" fmla="*/ 0 w 11322200"/>
              <a:gd name="connsiteY5" fmla="*/ 6858000 h 6858000"/>
              <a:gd name="connsiteX6" fmla="*/ 0 w 11322200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22200" h="6858000">
                <a:moveTo>
                  <a:pt x="0" y="0"/>
                </a:moveTo>
                <a:lnTo>
                  <a:pt x="11322200" y="0"/>
                </a:lnTo>
                <a:lnTo>
                  <a:pt x="11322198" y="2"/>
                </a:lnTo>
                <a:cubicBezTo>
                  <a:pt x="11322198" y="3"/>
                  <a:pt x="11322197" y="3"/>
                  <a:pt x="11322197" y="4"/>
                </a:cubicBezTo>
                <a:lnTo>
                  <a:pt x="531160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C6C2E545-FD1E-F14A-ACC3-AA11F8E6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6294" y="1061686"/>
            <a:ext cx="8252706" cy="37933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600" cap="all" spc="300"/>
              <a:t>Features: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36FDCA7-0AF2-4082-9481-EF2C115F2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7391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8" name="Straight Connector 9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1">
            <a:extLst>
              <a:ext uri="{FF2B5EF4-FFF2-40B4-BE49-F238E27FC236}">
                <a16:creationId xmlns:a16="http://schemas.microsoft.com/office/drawing/2014/main" id="{70105F5E-5B61-4F51-927C-5B28DB7D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713A5A79-79D2-4D9D-A36A-2291A2480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3" y="0"/>
            <a:ext cx="11322200" cy="6858000"/>
          </a:xfrm>
          <a:custGeom>
            <a:avLst/>
            <a:gdLst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9092866 w 11593823"/>
              <a:gd name="connsiteY6" fmla="*/ 0 h 6858000"/>
              <a:gd name="connsiteX7" fmla="*/ 11322200 w 11593823"/>
              <a:gd name="connsiteY7" fmla="*/ 0 h 6858000"/>
              <a:gd name="connsiteX8" fmla="*/ 11322198 w 11593823"/>
              <a:gd name="connsiteY8" fmla="*/ 2 h 6858000"/>
              <a:gd name="connsiteX9" fmla="*/ 11593823 w 11593823"/>
              <a:gd name="connsiteY9" fmla="*/ 2 h 6858000"/>
              <a:gd name="connsiteX10" fmla="*/ 11322197 w 11593823"/>
              <a:gd name="connsiteY10" fmla="*/ 4 h 6858000"/>
              <a:gd name="connsiteX11" fmla="*/ 5311608 w 11593823"/>
              <a:gd name="connsiteY11" fmla="*/ 6858000 h 6858000"/>
              <a:gd name="connsiteX12" fmla="*/ 5288856 w 11593823"/>
              <a:gd name="connsiteY12" fmla="*/ 6858000 h 6858000"/>
              <a:gd name="connsiteX13" fmla="*/ 4806770 w 11593823"/>
              <a:gd name="connsiteY13" fmla="*/ 6858000 h 6858000"/>
              <a:gd name="connsiteX14" fmla="*/ 4676142 w 11593823"/>
              <a:gd name="connsiteY14" fmla="*/ 6858000 h 6858000"/>
              <a:gd name="connsiteX15" fmla="*/ 3082273 w 11593823"/>
              <a:gd name="connsiteY15" fmla="*/ 6858000 h 6858000"/>
              <a:gd name="connsiteX16" fmla="*/ 2625273 w 11593823"/>
              <a:gd name="connsiteY16" fmla="*/ 6858000 h 6858000"/>
              <a:gd name="connsiteX17" fmla="*/ 2155010 w 11593823"/>
              <a:gd name="connsiteY17" fmla="*/ 6858000 h 6858000"/>
              <a:gd name="connsiteX18" fmla="*/ 0 w 11593823"/>
              <a:gd name="connsiteY18" fmla="*/ 685800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11322200 w 11593823"/>
              <a:gd name="connsiteY6" fmla="*/ 0 h 6858000"/>
              <a:gd name="connsiteX7" fmla="*/ 11322198 w 11593823"/>
              <a:gd name="connsiteY7" fmla="*/ 2 h 6858000"/>
              <a:gd name="connsiteX8" fmla="*/ 11593823 w 11593823"/>
              <a:gd name="connsiteY8" fmla="*/ 2 h 6858000"/>
              <a:gd name="connsiteX9" fmla="*/ 11322197 w 11593823"/>
              <a:gd name="connsiteY9" fmla="*/ 4 h 6858000"/>
              <a:gd name="connsiteX10" fmla="*/ 5311608 w 11593823"/>
              <a:gd name="connsiteY10" fmla="*/ 6858000 h 6858000"/>
              <a:gd name="connsiteX11" fmla="*/ 5288856 w 11593823"/>
              <a:gd name="connsiteY11" fmla="*/ 6858000 h 6858000"/>
              <a:gd name="connsiteX12" fmla="*/ 4806770 w 11593823"/>
              <a:gd name="connsiteY12" fmla="*/ 6858000 h 6858000"/>
              <a:gd name="connsiteX13" fmla="*/ 4676142 w 11593823"/>
              <a:gd name="connsiteY13" fmla="*/ 6858000 h 6858000"/>
              <a:gd name="connsiteX14" fmla="*/ 3082273 w 11593823"/>
              <a:gd name="connsiteY14" fmla="*/ 6858000 h 6858000"/>
              <a:gd name="connsiteX15" fmla="*/ 2625273 w 11593823"/>
              <a:gd name="connsiteY15" fmla="*/ 6858000 h 6858000"/>
              <a:gd name="connsiteX16" fmla="*/ 2155010 w 11593823"/>
              <a:gd name="connsiteY16" fmla="*/ 6858000 h 6858000"/>
              <a:gd name="connsiteX17" fmla="*/ 0 w 11593823"/>
              <a:gd name="connsiteY17" fmla="*/ 6858000 h 6858000"/>
              <a:gd name="connsiteX18" fmla="*/ 0 w 11593823"/>
              <a:gd name="connsiteY18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11322200 w 11593823"/>
              <a:gd name="connsiteY5" fmla="*/ 0 h 6858000"/>
              <a:gd name="connsiteX6" fmla="*/ 11322198 w 11593823"/>
              <a:gd name="connsiteY6" fmla="*/ 2 h 6858000"/>
              <a:gd name="connsiteX7" fmla="*/ 11593823 w 11593823"/>
              <a:gd name="connsiteY7" fmla="*/ 2 h 6858000"/>
              <a:gd name="connsiteX8" fmla="*/ 11322197 w 11593823"/>
              <a:gd name="connsiteY8" fmla="*/ 4 h 6858000"/>
              <a:gd name="connsiteX9" fmla="*/ 5311608 w 11593823"/>
              <a:gd name="connsiteY9" fmla="*/ 6858000 h 6858000"/>
              <a:gd name="connsiteX10" fmla="*/ 5288856 w 11593823"/>
              <a:gd name="connsiteY10" fmla="*/ 6858000 h 6858000"/>
              <a:gd name="connsiteX11" fmla="*/ 4806770 w 11593823"/>
              <a:gd name="connsiteY11" fmla="*/ 6858000 h 6858000"/>
              <a:gd name="connsiteX12" fmla="*/ 4676142 w 11593823"/>
              <a:gd name="connsiteY12" fmla="*/ 6858000 h 6858000"/>
              <a:gd name="connsiteX13" fmla="*/ 3082273 w 11593823"/>
              <a:gd name="connsiteY13" fmla="*/ 6858000 h 6858000"/>
              <a:gd name="connsiteX14" fmla="*/ 2625273 w 11593823"/>
              <a:gd name="connsiteY14" fmla="*/ 6858000 h 6858000"/>
              <a:gd name="connsiteX15" fmla="*/ 2155010 w 11593823"/>
              <a:gd name="connsiteY15" fmla="*/ 6858000 h 6858000"/>
              <a:gd name="connsiteX16" fmla="*/ 0 w 11593823"/>
              <a:gd name="connsiteY16" fmla="*/ 6858000 h 6858000"/>
              <a:gd name="connsiteX17" fmla="*/ 0 w 11593823"/>
              <a:gd name="connsiteY17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4806770 w 11593823"/>
              <a:gd name="connsiteY3" fmla="*/ 2 h 6858000"/>
              <a:gd name="connsiteX4" fmla="*/ 11322200 w 11593823"/>
              <a:gd name="connsiteY4" fmla="*/ 0 h 6858000"/>
              <a:gd name="connsiteX5" fmla="*/ 11322198 w 11593823"/>
              <a:gd name="connsiteY5" fmla="*/ 2 h 6858000"/>
              <a:gd name="connsiteX6" fmla="*/ 11593823 w 11593823"/>
              <a:gd name="connsiteY6" fmla="*/ 2 h 6858000"/>
              <a:gd name="connsiteX7" fmla="*/ 11322197 w 11593823"/>
              <a:gd name="connsiteY7" fmla="*/ 4 h 6858000"/>
              <a:gd name="connsiteX8" fmla="*/ 5311608 w 11593823"/>
              <a:gd name="connsiteY8" fmla="*/ 6858000 h 6858000"/>
              <a:gd name="connsiteX9" fmla="*/ 5288856 w 11593823"/>
              <a:gd name="connsiteY9" fmla="*/ 6858000 h 6858000"/>
              <a:gd name="connsiteX10" fmla="*/ 4806770 w 11593823"/>
              <a:gd name="connsiteY10" fmla="*/ 6858000 h 6858000"/>
              <a:gd name="connsiteX11" fmla="*/ 4676142 w 11593823"/>
              <a:gd name="connsiteY11" fmla="*/ 6858000 h 6858000"/>
              <a:gd name="connsiteX12" fmla="*/ 3082273 w 11593823"/>
              <a:gd name="connsiteY12" fmla="*/ 6858000 h 6858000"/>
              <a:gd name="connsiteX13" fmla="*/ 2625273 w 11593823"/>
              <a:gd name="connsiteY13" fmla="*/ 6858000 h 6858000"/>
              <a:gd name="connsiteX14" fmla="*/ 2155010 w 11593823"/>
              <a:gd name="connsiteY14" fmla="*/ 6858000 h 6858000"/>
              <a:gd name="connsiteX15" fmla="*/ 0 w 11593823"/>
              <a:gd name="connsiteY15" fmla="*/ 6858000 h 6858000"/>
              <a:gd name="connsiteX16" fmla="*/ 0 w 11593823"/>
              <a:gd name="connsiteY16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11322200 w 11593823"/>
              <a:gd name="connsiteY3" fmla="*/ 0 h 6858000"/>
              <a:gd name="connsiteX4" fmla="*/ 11322198 w 11593823"/>
              <a:gd name="connsiteY4" fmla="*/ 2 h 6858000"/>
              <a:gd name="connsiteX5" fmla="*/ 11593823 w 11593823"/>
              <a:gd name="connsiteY5" fmla="*/ 2 h 6858000"/>
              <a:gd name="connsiteX6" fmla="*/ 11322197 w 11593823"/>
              <a:gd name="connsiteY6" fmla="*/ 4 h 6858000"/>
              <a:gd name="connsiteX7" fmla="*/ 5311608 w 11593823"/>
              <a:gd name="connsiteY7" fmla="*/ 6858000 h 6858000"/>
              <a:gd name="connsiteX8" fmla="*/ 5288856 w 11593823"/>
              <a:gd name="connsiteY8" fmla="*/ 6858000 h 6858000"/>
              <a:gd name="connsiteX9" fmla="*/ 4806770 w 11593823"/>
              <a:gd name="connsiteY9" fmla="*/ 6858000 h 6858000"/>
              <a:gd name="connsiteX10" fmla="*/ 4676142 w 11593823"/>
              <a:gd name="connsiteY10" fmla="*/ 6858000 h 6858000"/>
              <a:gd name="connsiteX11" fmla="*/ 3082273 w 11593823"/>
              <a:gd name="connsiteY11" fmla="*/ 6858000 h 6858000"/>
              <a:gd name="connsiteX12" fmla="*/ 2625273 w 11593823"/>
              <a:gd name="connsiteY12" fmla="*/ 6858000 h 6858000"/>
              <a:gd name="connsiteX13" fmla="*/ 2155010 w 11593823"/>
              <a:gd name="connsiteY13" fmla="*/ 6858000 h 6858000"/>
              <a:gd name="connsiteX14" fmla="*/ 0 w 11593823"/>
              <a:gd name="connsiteY14" fmla="*/ 6858000 h 6858000"/>
              <a:gd name="connsiteX15" fmla="*/ 0 w 11593823"/>
              <a:gd name="connsiteY15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11322200 w 11593823"/>
              <a:gd name="connsiteY2" fmla="*/ 0 h 6858000"/>
              <a:gd name="connsiteX3" fmla="*/ 11322198 w 11593823"/>
              <a:gd name="connsiteY3" fmla="*/ 2 h 6858000"/>
              <a:gd name="connsiteX4" fmla="*/ 11593823 w 11593823"/>
              <a:gd name="connsiteY4" fmla="*/ 2 h 6858000"/>
              <a:gd name="connsiteX5" fmla="*/ 11322197 w 11593823"/>
              <a:gd name="connsiteY5" fmla="*/ 4 h 6858000"/>
              <a:gd name="connsiteX6" fmla="*/ 5311608 w 11593823"/>
              <a:gd name="connsiteY6" fmla="*/ 6858000 h 6858000"/>
              <a:gd name="connsiteX7" fmla="*/ 5288856 w 11593823"/>
              <a:gd name="connsiteY7" fmla="*/ 6858000 h 6858000"/>
              <a:gd name="connsiteX8" fmla="*/ 4806770 w 11593823"/>
              <a:gd name="connsiteY8" fmla="*/ 6858000 h 6858000"/>
              <a:gd name="connsiteX9" fmla="*/ 4676142 w 11593823"/>
              <a:gd name="connsiteY9" fmla="*/ 6858000 h 6858000"/>
              <a:gd name="connsiteX10" fmla="*/ 3082273 w 11593823"/>
              <a:gd name="connsiteY10" fmla="*/ 6858000 h 6858000"/>
              <a:gd name="connsiteX11" fmla="*/ 2625273 w 11593823"/>
              <a:gd name="connsiteY11" fmla="*/ 6858000 h 6858000"/>
              <a:gd name="connsiteX12" fmla="*/ 2155010 w 11593823"/>
              <a:gd name="connsiteY12" fmla="*/ 6858000 h 6858000"/>
              <a:gd name="connsiteX13" fmla="*/ 0 w 11593823"/>
              <a:gd name="connsiteY13" fmla="*/ 6858000 h 6858000"/>
              <a:gd name="connsiteX14" fmla="*/ 0 w 11593823"/>
              <a:gd name="connsiteY14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3082273 w 11593823"/>
              <a:gd name="connsiteY9" fmla="*/ 6858000 h 6858000"/>
              <a:gd name="connsiteX10" fmla="*/ 2625273 w 11593823"/>
              <a:gd name="connsiteY10" fmla="*/ 6858000 h 6858000"/>
              <a:gd name="connsiteX11" fmla="*/ 2155010 w 11593823"/>
              <a:gd name="connsiteY11" fmla="*/ 6858000 h 6858000"/>
              <a:gd name="connsiteX12" fmla="*/ 0 w 11593823"/>
              <a:gd name="connsiteY12" fmla="*/ 6858000 h 6858000"/>
              <a:gd name="connsiteX13" fmla="*/ 0 w 11593823"/>
              <a:gd name="connsiteY13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625273 w 11593823"/>
              <a:gd name="connsiteY9" fmla="*/ 6858000 h 6858000"/>
              <a:gd name="connsiteX10" fmla="*/ 2155010 w 11593823"/>
              <a:gd name="connsiteY10" fmla="*/ 6858000 h 6858000"/>
              <a:gd name="connsiteX11" fmla="*/ 0 w 11593823"/>
              <a:gd name="connsiteY11" fmla="*/ 6858000 h 6858000"/>
              <a:gd name="connsiteX12" fmla="*/ 0 w 11593823"/>
              <a:gd name="connsiteY12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0 w 11593823"/>
              <a:gd name="connsiteY9" fmla="*/ 6858000 h 6858000"/>
              <a:gd name="connsiteX10" fmla="*/ 0 w 11593823"/>
              <a:gd name="connsiteY10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676142 w 11593823"/>
              <a:gd name="connsiteY7" fmla="*/ 6858000 h 6858000"/>
              <a:gd name="connsiteX8" fmla="*/ 0 w 11593823"/>
              <a:gd name="connsiteY8" fmla="*/ 6858000 h 6858000"/>
              <a:gd name="connsiteX9" fmla="*/ 0 w 11593823"/>
              <a:gd name="connsiteY9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0 w 11593823"/>
              <a:gd name="connsiteY7" fmla="*/ 6858000 h 6858000"/>
              <a:gd name="connsiteX8" fmla="*/ 0 w 11593823"/>
              <a:gd name="connsiteY8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0 w 11593823"/>
              <a:gd name="connsiteY6" fmla="*/ 6858000 h 6858000"/>
              <a:gd name="connsiteX7" fmla="*/ 0 w 11593823"/>
              <a:gd name="connsiteY7" fmla="*/ 0 h 6858000"/>
              <a:gd name="connsiteX0" fmla="*/ 0 w 11322200"/>
              <a:gd name="connsiteY0" fmla="*/ 0 h 6858000"/>
              <a:gd name="connsiteX1" fmla="*/ 11322200 w 11322200"/>
              <a:gd name="connsiteY1" fmla="*/ 0 h 6858000"/>
              <a:gd name="connsiteX2" fmla="*/ 11322198 w 11322200"/>
              <a:gd name="connsiteY2" fmla="*/ 2 h 6858000"/>
              <a:gd name="connsiteX3" fmla="*/ 11322197 w 11322200"/>
              <a:gd name="connsiteY3" fmla="*/ 4 h 6858000"/>
              <a:gd name="connsiteX4" fmla="*/ 5311608 w 11322200"/>
              <a:gd name="connsiteY4" fmla="*/ 6858000 h 6858000"/>
              <a:gd name="connsiteX5" fmla="*/ 0 w 11322200"/>
              <a:gd name="connsiteY5" fmla="*/ 6858000 h 6858000"/>
              <a:gd name="connsiteX6" fmla="*/ 0 w 11322200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22200" h="6858000">
                <a:moveTo>
                  <a:pt x="0" y="0"/>
                </a:moveTo>
                <a:lnTo>
                  <a:pt x="11322200" y="0"/>
                </a:lnTo>
                <a:lnTo>
                  <a:pt x="11322198" y="2"/>
                </a:lnTo>
                <a:cubicBezTo>
                  <a:pt x="11322198" y="3"/>
                  <a:pt x="11322197" y="3"/>
                  <a:pt x="11322197" y="4"/>
                </a:cubicBezTo>
                <a:lnTo>
                  <a:pt x="531160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36FDCA7-0AF2-4082-9481-EF2C115F2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Bildobjekt 12" descr="En bild som visar skärmbild, siluett, natt&#10;&#10;Automatiskt genererad beskrivning">
            <a:extLst>
              <a:ext uri="{FF2B5EF4-FFF2-40B4-BE49-F238E27FC236}">
                <a16:creationId xmlns:a16="http://schemas.microsoft.com/office/drawing/2014/main" id="{AD90C89D-D735-4C44-A6A1-2CE64271B4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513" y="315347"/>
            <a:ext cx="6448425" cy="4836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596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8" name="Straight Connector 9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1">
            <a:extLst>
              <a:ext uri="{FF2B5EF4-FFF2-40B4-BE49-F238E27FC236}">
                <a16:creationId xmlns:a16="http://schemas.microsoft.com/office/drawing/2014/main" id="{70105F5E-5B61-4F51-927C-5B28DB7D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713A5A79-79D2-4D9D-A36A-2291A2480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3" y="0"/>
            <a:ext cx="11322200" cy="6858000"/>
          </a:xfrm>
          <a:custGeom>
            <a:avLst/>
            <a:gdLst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9092866 w 11593823"/>
              <a:gd name="connsiteY6" fmla="*/ 0 h 6858000"/>
              <a:gd name="connsiteX7" fmla="*/ 11322200 w 11593823"/>
              <a:gd name="connsiteY7" fmla="*/ 0 h 6858000"/>
              <a:gd name="connsiteX8" fmla="*/ 11322198 w 11593823"/>
              <a:gd name="connsiteY8" fmla="*/ 2 h 6858000"/>
              <a:gd name="connsiteX9" fmla="*/ 11593823 w 11593823"/>
              <a:gd name="connsiteY9" fmla="*/ 2 h 6858000"/>
              <a:gd name="connsiteX10" fmla="*/ 11322197 w 11593823"/>
              <a:gd name="connsiteY10" fmla="*/ 4 h 6858000"/>
              <a:gd name="connsiteX11" fmla="*/ 5311608 w 11593823"/>
              <a:gd name="connsiteY11" fmla="*/ 6858000 h 6858000"/>
              <a:gd name="connsiteX12" fmla="*/ 5288856 w 11593823"/>
              <a:gd name="connsiteY12" fmla="*/ 6858000 h 6858000"/>
              <a:gd name="connsiteX13" fmla="*/ 4806770 w 11593823"/>
              <a:gd name="connsiteY13" fmla="*/ 6858000 h 6858000"/>
              <a:gd name="connsiteX14" fmla="*/ 4676142 w 11593823"/>
              <a:gd name="connsiteY14" fmla="*/ 6858000 h 6858000"/>
              <a:gd name="connsiteX15" fmla="*/ 3082273 w 11593823"/>
              <a:gd name="connsiteY15" fmla="*/ 6858000 h 6858000"/>
              <a:gd name="connsiteX16" fmla="*/ 2625273 w 11593823"/>
              <a:gd name="connsiteY16" fmla="*/ 6858000 h 6858000"/>
              <a:gd name="connsiteX17" fmla="*/ 2155010 w 11593823"/>
              <a:gd name="connsiteY17" fmla="*/ 6858000 h 6858000"/>
              <a:gd name="connsiteX18" fmla="*/ 0 w 11593823"/>
              <a:gd name="connsiteY18" fmla="*/ 685800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11322200 w 11593823"/>
              <a:gd name="connsiteY6" fmla="*/ 0 h 6858000"/>
              <a:gd name="connsiteX7" fmla="*/ 11322198 w 11593823"/>
              <a:gd name="connsiteY7" fmla="*/ 2 h 6858000"/>
              <a:gd name="connsiteX8" fmla="*/ 11593823 w 11593823"/>
              <a:gd name="connsiteY8" fmla="*/ 2 h 6858000"/>
              <a:gd name="connsiteX9" fmla="*/ 11322197 w 11593823"/>
              <a:gd name="connsiteY9" fmla="*/ 4 h 6858000"/>
              <a:gd name="connsiteX10" fmla="*/ 5311608 w 11593823"/>
              <a:gd name="connsiteY10" fmla="*/ 6858000 h 6858000"/>
              <a:gd name="connsiteX11" fmla="*/ 5288856 w 11593823"/>
              <a:gd name="connsiteY11" fmla="*/ 6858000 h 6858000"/>
              <a:gd name="connsiteX12" fmla="*/ 4806770 w 11593823"/>
              <a:gd name="connsiteY12" fmla="*/ 6858000 h 6858000"/>
              <a:gd name="connsiteX13" fmla="*/ 4676142 w 11593823"/>
              <a:gd name="connsiteY13" fmla="*/ 6858000 h 6858000"/>
              <a:gd name="connsiteX14" fmla="*/ 3082273 w 11593823"/>
              <a:gd name="connsiteY14" fmla="*/ 6858000 h 6858000"/>
              <a:gd name="connsiteX15" fmla="*/ 2625273 w 11593823"/>
              <a:gd name="connsiteY15" fmla="*/ 6858000 h 6858000"/>
              <a:gd name="connsiteX16" fmla="*/ 2155010 w 11593823"/>
              <a:gd name="connsiteY16" fmla="*/ 6858000 h 6858000"/>
              <a:gd name="connsiteX17" fmla="*/ 0 w 11593823"/>
              <a:gd name="connsiteY17" fmla="*/ 6858000 h 6858000"/>
              <a:gd name="connsiteX18" fmla="*/ 0 w 11593823"/>
              <a:gd name="connsiteY18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11322200 w 11593823"/>
              <a:gd name="connsiteY5" fmla="*/ 0 h 6858000"/>
              <a:gd name="connsiteX6" fmla="*/ 11322198 w 11593823"/>
              <a:gd name="connsiteY6" fmla="*/ 2 h 6858000"/>
              <a:gd name="connsiteX7" fmla="*/ 11593823 w 11593823"/>
              <a:gd name="connsiteY7" fmla="*/ 2 h 6858000"/>
              <a:gd name="connsiteX8" fmla="*/ 11322197 w 11593823"/>
              <a:gd name="connsiteY8" fmla="*/ 4 h 6858000"/>
              <a:gd name="connsiteX9" fmla="*/ 5311608 w 11593823"/>
              <a:gd name="connsiteY9" fmla="*/ 6858000 h 6858000"/>
              <a:gd name="connsiteX10" fmla="*/ 5288856 w 11593823"/>
              <a:gd name="connsiteY10" fmla="*/ 6858000 h 6858000"/>
              <a:gd name="connsiteX11" fmla="*/ 4806770 w 11593823"/>
              <a:gd name="connsiteY11" fmla="*/ 6858000 h 6858000"/>
              <a:gd name="connsiteX12" fmla="*/ 4676142 w 11593823"/>
              <a:gd name="connsiteY12" fmla="*/ 6858000 h 6858000"/>
              <a:gd name="connsiteX13" fmla="*/ 3082273 w 11593823"/>
              <a:gd name="connsiteY13" fmla="*/ 6858000 h 6858000"/>
              <a:gd name="connsiteX14" fmla="*/ 2625273 w 11593823"/>
              <a:gd name="connsiteY14" fmla="*/ 6858000 h 6858000"/>
              <a:gd name="connsiteX15" fmla="*/ 2155010 w 11593823"/>
              <a:gd name="connsiteY15" fmla="*/ 6858000 h 6858000"/>
              <a:gd name="connsiteX16" fmla="*/ 0 w 11593823"/>
              <a:gd name="connsiteY16" fmla="*/ 6858000 h 6858000"/>
              <a:gd name="connsiteX17" fmla="*/ 0 w 11593823"/>
              <a:gd name="connsiteY17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4806770 w 11593823"/>
              <a:gd name="connsiteY3" fmla="*/ 2 h 6858000"/>
              <a:gd name="connsiteX4" fmla="*/ 11322200 w 11593823"/>
              <a:gd name="connsiteY4" fmla="*/ 0 h 6858000"/>
              <a:gd name="connsiteX5" fmla="*/ 11322198 w 11593823"/>
              <a:gd name="connsiteY5" fmla="*/ 2 h 6858000"/>
              <a:gd name="connsiteX6" fmla="*/ 11593823 w 11593823"/>
              <a:gd name="connsiteY6" fmla="*/ 2 h 6858000"/>
              <a:gd name="connsiteX7" fmla="*/ 11322197 w 11593823"/>
              <a:gd name="connsiteY7" fmla="*/ 4 h 6858000"/>
              <a:gd name="connsiteX8" fmla="*/ 5311608 w 11593823"/>
              <a:gd name="connsiteY8" fmla="*/ 6858000 h 6858000"/>
              <a:gd name="connsiteX9" fmla="*/ 5288856 w 11593823"/>
              <a:gd name="connsiteY9" fmla="*/ 6858000 h 6858000"/>
              <a:gd name="connsiteX10" fmla="*/ 4806770 w 11593823"/>
              <a:gd name="connsiteY10" fmla="*/ 6858000 h 6858000"/>
              <a:gd name="connsiteX11" fmla="*/ 4676142 w 11593823"/>
              <a:gd name="connsiteY11" fmla="*/ 6858000 h 6858000"/>
              <a:gd name="connsiteX12" fmla="*/ 3082273 w 11593823"/>
              <a:gd name="connsiteY12" fmla="*/ 6858000 h 6858000"/>
              <a:gd name="connsiteX13" fmla="*/ 2625273 w 11593823"/>
              <a:gd name="connsiteY13" fmla="*/ 6858000 h 6858000"/>
              <a:gd name="connsiteX14" fmla="*/ 2155010 w 11593823"/>
              <a:gd name="connsiteY14" fmla="*/ 6858000 h 6858000"/>
              <a:gd name="connsiteX15" fmla="*/ 0 w 11593823"/>
              <a:gd name="connsiteY15" fmla="*/ 6858000 h 6858000"/>
              <a:gd name="connsiteX16" fmla="*/ 0 w 11593823"/>
              <a:gd name="connsiteY16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11322200 w 11593823"/>
              <a:gd name="connsiteY3" fmla="*/ 0 h 6858000"/>
              <a:gd name="connsiteX4" fmla="*/ 11322198 w 11593823"/>
              <a:gd name="connsiteY4" fmla="*/ 2 h 6858000"/>
              <a:gd name="connsiteX5" fmla="*/ 11593823 w 11593823"/>
              <a:gd name="connsiteY5" fmla="*/ 2 h 6858000"/>
              <a:gd name="connsiteX6" fmla="*/ 11322197 w 11593823"/>
              <a:gd name="connsiteY6" fmla="*/ 4 h 6858000"/>
              <a:gd name="connsiteX7" fmla="*/ 5311608 w 11593823"/>
              <a:gd name="connsiteY7" fmla="*/ 6858000 h 6858000"/>
              <a:gd name="connsiteX8" fmla="*/ 5288856 w 11593823"/>
              <a:gd name="connsiteY8" fmla="*/ 6858000 h 6858000"/>
              <a:gd name="connsiteX9" fmla="*/ 4806770 w 11593823"/>
              <a:gd name="connsiteY9" fmla="*/ 6858000 h 6858000"/>
              <a:gd name="connsiteX10" fmla="*/ 4676142 w 11593823"/>
              <a:gd name="connsiteY10" fmla="*/ 6858000 h 6858000"/>
              <a:gd name="connsiteX11" fmla="*/ 3082273 w 11593823"/>
              <a:gd name="connsiteY11" fmla="*/ 6858000 h 6858000"/>
              <a:gd name="connsiteX12" fmla="*/ 2625273 w 11593823"/>
              <a:gd name="connsiteY12" fmla="*/ 6858000 h 6858000"/>
              <a:gd name="connsiteX13" fmla="*/ 2155010 w 11593823"/>
              <a:gd name="connsiteY13" fmla="*/ 6858000 h 6858000"/>
              <a:gd name="connsiteX14" fmla="*/ 0 w 11593823"/>
              <a:gd name="connsiteY14" fmla="*/ 6858000 h 6858000"/>
              <a:gd name="connsiteX15" fmla="*/ 0 w 11593823"/>
              <a:gd name="connsiteY15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11322200 w 11593823"/>
              <a:gd name="connsiteY2" fmla="*/ 0 h 6858000"/>
              <a:gd name="connsiteX3" fmla="*/ 11322198 w 11593823"/>
              <a:gd name="connsiteY3" fmla="*/ 2 h 6858000"/>
              <a:gd name="connsiteX4" fmla="*/ 11593823 w 11593823"/>
              <a:gd name="connsiteY4" fmla="*/ 2 h 6858000"/>
              <a:gd name="connsiteX5" fmla="*/ 11322197 w 11593823"/>
              <a:gd name="connsiteY5" fmla="*/ 4 h 6858000"/>
              <a:gd name="connsiteX6" fmla="*/ 5311608 w 11593823"/>
              <a:gd name="connsiteY6" fmla="*/ 6858000 h 6858000"/>
              <a:gd name="connsiteX7" fmla="*/ 5288856 w 11593823"/>
              <a:gd name="connsiteY7" fmla="*/ 6858000 h 6858000"/>
              <a:gd name="connsiteX8" fmla="*/ 4806770 w 11593823"/>
              <a:gd name="connsiteY8" fmla="*/ 6858000 h 6858000"/>
              <a:gd name="connsiteX9" fmla="*/ 4676142 w 11593823"/>
              <a:gd name="connsiteY9" fmla="*/ 6858000 h 6858000"/>
              <a:gd name="connsiteX10" fmla="*/ 3082273 w 11593823"/>
              <a:gd name="connsiteY10" fmla="*/ 6858000 h 6858000"/>
              <a:gd name="connsiteX11" fmla="*/ 2625273 w 11593823"/>
              <a:gd name="connsiteY11" fmla="*/ 6858000 h 6858000"/>
              <a:gd name="connsiteX12" fmla="*/ 2155010 w 11593823"/>
              <a:gd name="connsiteY12" fmla="*/ 6858000 h 6858000"/>
              <a:gd name="connsiteX13" fmla="*/ 0 w 11593823"/>
              <a:gd name="connsiteY13" fmla="*/ 6858000 h 6858000"/>
              <a:gd name="connsiteX14" fmla="*/ 0 w 11593823"/>
              <a:gd name="connsiteY14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3082273 w 11593823"/>
              <a:gd name="connsiteY9" fmla="*/ 6858000 h 6858000"/>
              <a:gd name="connsiteX10" fmla="*/ 2625273 w 11593823"/>
              <a:gd name="connsiteY10" fmla="*/ 6858000 h 6858000"/>
              <a:gd name="connsiteX11" fmla="*/ 2155010 w 11593823"/>
              <a:gd name="connsiteY11" fmla="*/ 6858000 h 6858000"/>
              <a:gd name="connsiteX12" fmla="*/ 0 w 11593823"/>
              <a:gd name="connsiteY12" fmla="*/ 6858000 h 6858000"/>
              <a:gd name="connsiteX13" fmla="*/ 0 w 11593823"/>
              <a:gd name="connsiteY13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625273 w 11593823"/>
              <a:gd name="connsiteY9" fmla="*/ 6858000 h 6858000"/>
              <a:gd name="connsiteX10" fmla="*/ 2155010 w 11593823"/>
              <a:gd name="connsiteY10" fmla="*/ 6858000 h 6858000"/>
              <a:gd name="connsiteX11" fmla="*/ 0 w 11593823"/>
              <a:gd name="connsiteY11" fmla="*/ 6858000 h 6858000"/>
              <a:gd name="connsiteX12" fmla="*/ 0 w 11593823"/>
              <a:gd name="connsiteY12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0 w 11593823"/>
              <a:gd name="connsiteY9" fmla="*/ 6858000 h 6858000"/>
              <a:gd name="connsiteX10" fmla="*/ 0 w 11593823"/>
              <a:gd name="connsiteY10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676142 w 11593823"/>
              <a:gd name="connsiteY7" fmla="*/ 6858000 h 6858000"/>
              <a:gd name="connsiteX8" fmla="*/ 0 w 11593823"/>
              <a:gd name="connsiteY8" fmla="*/ 6858000 h 6858000"/>
              <a:gd name="connsiteX9" fmla="*/ 0 w 11593823"/>
              <a:gd name="connsiteY9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0 w 11593823"/>
              <a:gd name="connsiteY7" fmla="*/ 6858000 h 6858000"/>
              <a:gd name="connsiteX8" fmla="*/ 0 w 11593823"/>
              <a:gd name="connsiteY8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0 w 11593823"/>
              <a:gd name="connsiteY6" fmla="*/ 6858000 h 6858000"/>
              <a:gd name="connsiteX7" fmla="*/ 0 w 11593823"/>
              <a:gd name="connsiteY7" fmla="*/ 0 h 6858000"/>
              <a:gd name="connsiteX0" fmla="*/ 0 w 11322200"/>
              <a:gd name="connsiteY0" fmla="*/ 0 h 6858000"/>
              <a:gd name="connsiteX1" fmla="*/ 11322200 w 11322200"/>
              <a:gd name="connsiteY1" fmla="*/ 0 h 6858000"/>
              <a:gd name="connsiteX2" fmla="*/ 11322198 w 11322200"/>
              <a:gd name="connsiteY2" fmla="*/ 2 h 6858000"/>
              <a:gd name="connsiteX3" fmla="*/ 11322197 w 11322200"/>
              <a:gd name="connsiteY3" fmla="*/ 4 h 6858000"/>
              <a:gd name="connsiteX4" fmla="*/ 5311608 w 11322200"/>
              <a:gd name="connsiteY4" fmla="*/ 6858000 h 6858000"/>
              <a:gd name="connsiteX5" fmla="*/ 0 w 11322200"/>
              <a:gd name="connsiteY5" fmla="*/ 6858000 h 6858000"/>
              <a:gd name="connsiteX6" fmla="*/ 0 w 11322200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22200" h="6858000">
                <a:moveTo>
                  <a:pt x="0" y="0"/>
                </a:moveTo>
                <a:lnTo>
                  <a:pt x="11322200" y="0"/>
                </a:lnTo>
                <a:lnTo>
                  <a:pt x="11322198" y="2"/>
                </a:lnTo>
                <a:cubicBezTo>
                  <a:pt x="11322198" y="3"/>
                  <a:pt x="11322197" y="3"/>
                  <a:pt x="11322197" y="4"/>
                </a:cubicBezTo>
                <a:lnTo>
                  <a:pt x="531160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36FDCA7-0AF2-4082-9481-EF2C115F2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Bildobjekt 7" descr="En bild som visar mörker, svart, skärmbild, natt&#10;&#10;Automatiskt genererad beskrivning">
            <a:extLst>
              <a:ext uri="{FF2B5EF4-FFF2-40B4-BE49-F238E27FC236}">
                <a16:creationId xmlns:a16="http://schemas.microsoft.com/office/drawing/2014/main" id="{560743BD-DC90-4047-AD05-26FBD5FD62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546" y="296622"/>
            <a:ext cx="6473392" cy="485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467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8" name="Straight Connector 9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1">
            <a:extLst>
              <a:ext uri="{FF2B5EF4-FFF2-40B4-BE49-F238E27FC236}">
                <a16:creationId xmlns:a16="http://schemas.microsoft.com/office/drawing/2014/main" id="{70105F5E-5B61-4F51-927C-5B28DB7D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713A5A79-79D2-4D9D-A36A-2291A2480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3" y="0"/>
            <a:ext cx="11322200" cy="6858000"/>
          </a:xfrm>
          <a:custGeom>
            <a:avLst/>
            <a:gdLst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9092866 w 11593823"/>
              <a:gd name="connsiteY6" fmla="*/ 0 h 6858000"/>
              <a:gd name="connsiteX7" fmla="*/ 11322200 w 11593823"/>
              <a:gd name="connsiteY7" fmla="*/ 0 h 6858000"/>
              <a:gd name="connsiteX8" fmla="*/ 11322198 w 11593823"/>
              <a:gd name="connsiteY8" fmla="*/ 2 h 6858000"/>
              <a:gd name="connsiteX9" fmla="*/ 11593823 w 11593823"/>
              <a:gd name="connsiteY9" fmla="*/ 2 h 6858000"/>
              <a:gd name="connsiteX10" fmla="*/ 11322197 w 11593823"/>
              <a:gd name="connsiteY10" fmla="*/ 4 h 6858000"/>
              <a:gd name="connsiteX11" fmla="*/ 5311608 w 11593823"/>
              <a:gd name="connsiteY11" fmla="*/ 6858000 h 6858000"/>
              <a:gd name="connsiteX12" fmla="*/ 5288856 w 11593823"/>
              <a:gd name="connsiteY12" fmla="*/ 6858000 h 6858000"/>
              <a:gd name="connsiteX13" fmla="*/ 4806770 w 11593823"/>
              <a:gd name="connsiteY13" fmla="*/ 6858000 h 6858000"/>
              <a:gd name="connsiteX14" fmla="*/ 4676142 w 11593823"/>
              <a:gd name="connsiteY14" fmla="*/ 6858000 h 6858000"/>
              <a:gd name="connsiteX15" fmla="*/ 3082273 w 11593823"/>
              <a:gd name="connsiteY15" fmla="*/ 6858000 h 6858000"/>
              <a:gd name="connsiteX16" fmla="*/ 2625273 w 11593823"/>
              <a:gd name="connsiteY16" fmla="*/ 6858000 h 6858000"/>
              <a:gd name="connsiteX17" fmla="*/ 2155010 w 11593823"/>
              <a:gd name="connsiteY17" fmla="*/ 6858000 h 6858000"/>
              <a:gd name="connsiteX18" fmla="*/ 0 w 11593823"/>
              <a:gd name="connsiteY18" fmla="*/ 685800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11322200 w 11593823"/>
              <a:gd name="connsiteY6" fmla="*/ 0 h 6858000"/>
              <a:gd name="connsiteX7" fmla="*/ 11322198 w 11593823"/>
              <a:gd name="connsiteY7" fmla="*/ 2 h 6858000"/>
              <a:gd name="connsiteX8" fmla="*/ 11593823 w 11593823"/>
              <a:gd name="connsiteY8" fmla="*/ 2 h 6858000"/>
              <a:gd name="connsiteX9" fmla="*/ 11322197 w 11593823"/>
              <a:gd name="connsiteY9" fmla="*/ 4 h 6858000"/>
              <a:gd name="connsiteX10" fmla="*/ 5311608 w 11593823"/>
              <a:gd name="connsiteY10" fmla="*/ 6858000 h 6858000"/>
              <a:gd name="connsiteX11" fmla="*/ 5288856 w 11593823"/>
              <a:gd name="connsiteY11" fmla="*/ 6858000 h 6858000"/>
              <a:gd name="connsiteX12" fmla="*/ 4806770 w 11593823"/>
              <a:gd name="connsiteY12" fmla="*/ 6858000 h 6858000"/>
              <a:gd name="connsiteX13" fmla="*/ 4676142 w 11593823"/>
              <a:gd name="connsiteY13" fmla="*/ 6858000 h 6858000"/>
              <a:gd name="connsiteX14" fmla="*/ 3082273 w 11593823"/>
              <a:gd name="connsiteY14" fmla="*/ 6858000 h 6858000"/>
              <a:gd name="connsiteX15" fmla="*/ 2625273 w 11593823"/>
              <a:gd name="connsiteY15" fmla="*/ 6858000 h 6858000"/>
              <a:gd name="connsiteX16" fmla="*/ 2155010 w 11593823"/>
              <a:gd name="connsiteY16" fmla="*/ 6858000 h 6858000"/>
              <a:gd name="connsiteX17" fmla="*/ 0 w 11593823"/>
              <a:gd name="connsiteY17" fmla="*/ 6858000 h 6858000"/>
              <a:gd name="connsiteX18" fmla="*/ 0 w 11593823"/>
              <a:gd name="connsiteY18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11322200 w 11593823"/>
              <a:gd name="connsiteY5" fmla="*/ 0 h 6858000"/>
              <a:gd name="connsiteX6" fmla="*/ 11322198 w 11593823"/>
              <a:gd name="connsiteY6" fmla="*/ 2 h 6858000"/>
              <a:gd name="connsiteX7" fmla="*/ 11593823 w 11593823"/>
              <a:gd name="connsiteY7" fmla="*/ 2 h 6858000"/>
              <a:gd name="connsiteX8" fmla="*/ 11322197 w 11593823"/>
              <a:gd name="connsiteY8" fmla="*/ 4 h 6858000"/>
              <a:gd name="connsiteX9" fmla="*/ 5311608 w 11593823"/>
              <a:gd name="connsiteY9" fmla="*/ 6858000 h 6858000"/>
              <a:gd name="connsiteX10" fmla="*/ 5288856 w 11593823"/>
              <a:gd name="connsiteY10" fmla="*/ 6858000 h 6858000"/>
              <a:gd name="connsiteX11" fmla="*/ 4806770 w 11593823"/>
              <a:gd name="connsiteY11" fmla="*/ 6858000 h 6858000"/>
              <a:gd name="connsiteX12" fmla="*/ 4676142 w 11593823"/>
              <a:gd name="connsiteY12" fmla="*/ 6858000 h 6858000"/>
              <a:gd name="connsiteX13" fmla="*/ 3082273 w 11593823"/>
              <a:gd name="connsiteY13" fmla="*/ 6858000 h 6858000"/>
              <a:gd name="connsiteX14" fmla="*/ 2625273 w 11593823"/>
              <a:gd name="connsiteY14" fmla="*/ 6858000 h 6858000"/>
              <a:gd name="connsiteX15" fmla="*/ 2155010 w 11593823"/>
              <a:gd name="connsiteY15" fmla="*/ 6858000 h 6858000"/>
              <a:gd name="connsiteX16" fmla="*/ 0 w 11593823"/>
              <a:gd name="connsiteY16" fmla="*/ 6858000 h 6858000"/>
              <a:gd name="connsiteX17" fmla="*/ 0 w 11593823"/>
              <a:gd name="connsiteY17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4806770 w 11593823"/>
              <a:gd name="connsiteY3" fmla="*/ 2 h 6858000"/>
              <a:gd name="connsiteX4" fmla="*/ 11322200 w 11593823"/>
              <a:gd name="connsiteY4" fmla="*/ 0 h 6858000"/>
              <a:gd name="connsiteX5" fmla="*/ 11322198 w 11593823"/>
              <a:gd name="connsiteY5" fmla="*/ 2 h 6858000"/>
              <a:gd name="connsiteX6" fmla="*/ 11593823 w 11593823"/>
              <a:gd name="connsiteY6" fmla="*/ 2 h 6858000"/>
              <a:gd name="connsiteX7" fmla="*/ 11322197 w 11593823"/>
              <a:gd name="connsiteY7" fmla="*/ 4 h 6858000"/>
              <a:gd name="connsiteX8" fmla="*/ 5311608 w 11593823"/>
              <a:gd name="connsiteY8" fmla="*/ 6858000 h 6858000"/>
              <a:gd name="connsiteX9" fmla="*/ 5288856 w 11593823"/>
              <a:gd name="connsiteY9" fmla="*/ 6858000 h 6858000"/>
              <a:gd name="connsiteX10" fmla="*/ 4806770 w 11593823"/>
              <a:gd name="connsiteY10" fmla="*/ 6858000 h 6858000"/>
              <a:gd name="connsiteX11" fmla="*/ 4676142 w 11593823"/>
              <a:gd name="connsiteY11" fmla="*/ 6858000 h 6858000"/>
              <a:gd name="connsiteX12" fmla="*/ 3082273 w 11593823"/>
              <a:gd name="connsiteY12" fmla="*/ 6858000 h 6858000"/>
              <a:gd name="connsiteX13" fmla="*/ 2625273 w 11593823"/>
              <a:gd name="connsiteY13" fmla="*/ 6858000 h 6858000"/>
              <a:gd name="connsiteX14" fmla="*/ 2155010 w 11593823"/>
              <a:gd name="connsiteY14" fmla="*/ 6858000 h 6858000"/>
              <a:gd name="connsiteX15" fmla="*/ 0 w 11593823"/>
              <a:gd name="connsiteY15" fmla="*/ 6858000 h 6858000"/>
              <a:gd name="connsiteX16" fmla="*/ 0 w 11593823"/>
              <a:gd name="connsiteY16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11322200 w 11593823"/>
              <a:gd name="connsiteY3" fmla="*/ 0 h 6858000"/>
              <a:gd name="connsiteX4" fmla="*/ 11322198 w 11593823"/>
              <a:gd name="connsiteY4" fmla="*/ 2 h 6858000"/>
              <a:gd name="connsiteX5" fmla="*/ 11593823 w 11593823"/>
              <a:gd name="connsiteY5" fmla="*/ 2 h 6858000"/>
              <a:gd name="connsiteX6" fmla="*/ 11322197 w 11593823"/>
              <a:gd name="connsiteY6" fmla="*/ 4 h 6858000"/>
              <a:gd name="connsiteX7" fmla="*/ 5311608 w 11593823"/>
              <a:gd name="connsiteY7" fmla="*/ 6858000 h 6858000"/>
              <a:gd name="connsiteX8" fmla="*/ 5288856 w 11593823"/>
              <a:gd name="connsiteY8" fmla="*/ 6858000 h 6858000"/>
              <a:gd name="connsiteX9" fmla="*/ 4806770 w 11593823"/>
              <a:gd name="connsiteY9" fmla="*/ 6858000 h 6858000"/>
              <a:gd name="connsiteX10" fmla="*/ 4676142 w 11593823"/>
              <a:gd name="connsiteY10" fmla="*/ 6858000 h 6858000"/>
              <a:gd name="connsiteX11" fmla="*/ 3082273 w 11593823"/>
              <a:gd name="connsiteY11" fmla="*/ 6858000 h 6858000"/>
              <a:gd name="connsiteX12" fmla="*/ 2625273 w 11593823"/>
              <a:gd name="connsiteY12" fmla="*/ 6858000 h 6858000"/>
              <a:gd name="connsiteX13" fmla="*/ 2155010 w 11593823"/>
              <a:gd name="connsiteY13" fmla="*/ 6858000 h 6858000"/>
              <a:gd name="connsiteX14" fmla="*/ 0 w 11593823"/>
              <a:gd name="connsiteY14" fmla="*/ 6858000 h 6858000"/>
              <a:gd name="connsiteX15" fmla="*/ 0 w 11593823"/>
              <a:gd name="connsiteY15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11322200 w 11593823"/>
              <a:gd name="connsiteY2" fmla="*/ 0 h 6858000"/>
              <a:gd name="connsiteX3" fmla="*/ 11322198 w 11593823"/>
              <a:gd name="connsiteY3" fmla="*/ 2 h 6858000"/>
              <a:gd name="connsiteX4" fmla="*/ 11593823 w 11593823"/>
              <a:gd name="connsiteY4" fmla="*/ 2 h 6858000"/>
              <a:gd name="connsiteX5" fmla="*/ 11322197 w 11593823"/>
              <a:gd name="connsiteY5" fmla="*/ 4 h 6858000"/>
              <a:gd name="connsiteX6" fmla="*/ 5311608 w 11593823"/>
              <a:gd name="connsiteY6" fmla="*/ 6858000 h 6858000"/>
              <a:gd name="connsiteX7" fmla="*/ 5288856 w 11593823"/>
              <a:gd name="connsiteY7" fmla="*/ 6858000 h 6858000"/>
              <a:gd name="connsiteX8" fmla="*/ 4806770 w 11593823"/>
              <a:gd name="connsiteY8" fmla="*/ 6858000 h 6858000"/>
              <a:gd name="connsiteX9" fmla="*/ 4676142 w 11593823"/>
              <a:gd name="connsiteY9" fmla="*/ 6858000 h 6858000"/>
              <a:gd name="connsiteX10" fmla="*/ 3082273 w 11593823"/>
              <a:gd name="connsiteY10" fmla="*/ 6858000 h 6858000"/>
              <a:gd name="connsiteX11" fmla="*/ 2625273 w 11593823"/>
              <a:gd name="connsiteY11" fmla="*/ 6858000 h 6858000"/>
              <a:gd name="connsiteX12" fmla="*/ 2155010 w 11593823"/>
              <a:gd name="connsiteY12" fmla="*/ 6858000 h 6858000"/>
              <a:gd name="connsiteX13" fmla="*/ 0 w 11593823"/>
              <a:gd name="connsiteY13" fmla="*/ 6858000 h 6858000"/>
              <a:gd name="connsiteX14" fmla="*/ 0 w 11593823"/>
              <a:gd name="connsiteY14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3082273 w 11593823"/>
              <a:gd name="connsiteY9" fmla="*/ 6858000 h 6858000"/>
              <a:gd name="connsiteX10" fmla="*/ 2625273 w 11593823"/>
              <a:gd name="connsiteY10" fmla="*/ 6858000 h 6858000"/>
              <a:gd name="connsiteX11" fmla="*/ 2155010 w 11593823"/>
              <a:gd name="connsiteY11" fmla="*/ 6858000 h 6858000"/>
              <a:gd name="connsiteX12" fmla="*/ 0 w 11593823"/>
              <a:gd name="connsiteY12" fmla="*/ 6858000 h 6858000"/>
              <a:gd name="connsiteX13" fmla="*/ 0 w 11593823"/>
              <a:gd name="connsiteY13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625273 w 11593823"/>
              <a:gd name="connsiteY9" fmla="*/ 6858000 h 6858000"/>
              <a:gd name="connsiteX10" fmla="*/ 2155010 w 11593823"/>
              <a:gd name="connsiteY10" fmla="*/ 6858000 h 6858000"/>
              <a:gd name="connsiteX11" fmla="*/ 0 w 11593823"/>
              <a:gd name="connsiteY11" fmla="*/ 6858000 h 6858000"/>
              <a:gd name="connsiteX12" fmla="*/ 0 w 11593823"/>
              <a:gd name="connsiteY12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0 w 11593823"/>
              <a:gd name="connsiteY9" fmla="*/ 6858000 h 6858000"/>
              <a:gd name="connsiteX10" fmla="*/ 0 w 11593823"/>
              <a:gd name="connsiteY10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676142 w 11593823"/>
              <a:gd name="connsiteY7" fmla="*/ 6858000 h 6858000"/>
              <a:gd name="connsiteX8" fmla="*/ 0 w 11593823"/>
              <a:gd name="connsiteY8" fmla="*/ 6858000 h 6858000"/>
              <a:gd name="connsiteX9" fmla="*/ 0 w 11593823"/>
              <a:gd name="connsiteY9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0 w 11593823"/>
              <a:gd name="connsiteY7" fmla="*/ 6858000 h 6858000"/>
              <a:gd name="connsiteX8" fmla="*/ 0 w 11593823"/>
              <a:gd name="connsiteY8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0 w 11593823"/>
              <a:gd name="connsiteY6" fmla="*/ 6858000 h 6858000"/>
              <a:gd name="connsiteX7" fmla="*/ 0 w 11593823"/>
              <a:gd name="connsiteY7" fmla="*/ 0 h 6858000"/>
              <a:gd name="connsiteX0" fmla="*/ 0 w 11322200"/>
              <a:gd name="connsiteY0" fmla="*/ 0 h 6858000"/>
              <a:gd name="connsiteX1" fmla="*/ 11322200 w 11322200"/>
              <a:gd name="connsiteY1" fmla="*/ 0 h 6858000"/>
              <a:gd name="connsiteX2" fmla="*/ 11322198 w 11322200"/>
              <a:gd name="connsiteY2" fmla="*/ 2 h 6858000"/>
              <a:gd name="connsiteX3" fmla="*/ 11322197 w 11322200"/>
              <a:gd name="connsiteY3" fmla="*/ 4 h 6858000"/>
              <a:gd name="connsiteX4" fmla="*/ 5311608 w 11322200"/>
              <a:gd name="connsiteY4" fmla="*/ 6858000 h 6858000"/>
              <a:gd name="connsiteX5" fmla="*/ 0 w 11322200"/>
              <a:gd name="connsiteY5" fmla="*/ 6858000 h 6858000"/>
              <a:gd name="connsiteX6" fmla="*/ 0 w 11322200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22200" h="6858000">
                <a:moveTo>
                  <a:pt x="0" y="0"/>
                </a:moveTo>
                <a:lnTo>
                  <a:pt x="11322200" y="0"/>
                </a:lnTo>
                <a:lnTo>
                  <a:pt x="11322198" y="2"/>
                </a:lnTo>
                <a:cubicBezTo>
                  <a:pt x="11322198" y="3"/>
                  <a:pt x="11322197" y="3"/>
                  <a:pt x="11322197" y="4"/>
                </a:cubicBezTo>
                <a:lnTo>
                  <a:pt x="531160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36FDCA7-0AF2-4082-9481-EF2C115F2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Bildobjekt 7" descr="En bild som visar skärmbild, design&#10;&#10;Automatiskt genererad beskrivning">
            <a:extLst>
              <a:ext uri="{FF2B5EF4-FFF2-40B4-BE49-F238E27FC236}">
                <a16:creationId xmlns:a16="http://schemas.microsoft.com/office/drawing/2014/main" id="{4B566093-1094-A24C-A7BE-0CC58086C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46537"/>
            <a:ext cx="6540172" cy="4905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9783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8" name="Straight Connector 9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1">
            <a:extLst>
              <a:ext uri="{FF2B5EF4-FFF2-40B4-BE49-F238E27FC236}">
                <a16:creationId xmlns:a16="http://schemas.microsoft.com/office/drawing/2014/main" id="{70105F5E-5B61-4F51-927C-5B28DB7D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713A5A79-79D2-4D9D-A36A-2291A2480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3" y="0"/>
            <a:ext cx="11322200" cy="6858000"/>
          </a:xfrm>
          <a:custGeom>
            <a:avLst/>
            <a:gdLst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9092866 w 11593823"/>
              <a:gd name="connsiteY6" fmla="*/ 0 h 6858000"/>
              <a:gd name="connsiteX7" fmla="*/ 11322200 w 11593823"/>
              <a:gd name="connsiteY7" fmla="*/ 0 h 6858000"/>
              <a:gd name="connsiteX8" fmla="*/ 11322198 w 11593823"/>
              <a:gd name="connsiteY8" fmla="*/ 2 h 6858000"/>
              <a:gd name="connsiteX9" fmla="*/ 11593823 w 11593823"/>
              <a:gd name="connsiteY9" fmla="*/ 2 h 6858000"/>
              <a:gd name="connsiteX10" fmla="*/ 11322197 w 11593823"/>
              <a:gd name="connsiteY10" fmla="*/ 4 h 6858000"/>
              <a:gd name="connsiteX11" fmla="*/ 5311608 w 11593823"/>
              <a:gd name="connsiteY11" fmla="*/ 6858000 h 6858000"/>
              <a:gd name="connsiteX12" fmla="*/ 5288856 w 11593823"/>
              <a:gd name="connsiteY12" fmla="*/ 6858000 h 6858000"/>
              <a:gd name="connsiteX13" fmla="*/ 4806770 w 11593823"/>
              <a:gd name="connsiteY13" fmla="*/ 6858000 h 6858000"/>
              <a:gd name="connsiteX14" fmla="*/ 4676142 w 11593823"/>
              <a:gd name="connsiteY14" fmla="*/ 6858000 h 6858000"/>
              <a:gd name="connsiteX15" fmla="*/ 3082273 w 11593823"/>
              <a:gd name="connsiteY15" fmla="*/ 6858000 h 6858000"/>
              <a:gd name="connsiteX16" fmla="*/ 2625273 w 11593823"/>
              <a:gd name="connsiteY16" fmla="*/ 6858000 h 6858000"/>
              <a:gd name="connsiteX17" fmla="*/ 2155010 w 11593823"/>
              <a:gd name="connsiteY17" fmla="*/ 6858000 h 6858000"/>
              <a:gd name="connsiteX18" fmla="*/ 0 w 11593823"/>
              <a:gd name="connsiteY18" fmla="*/ 685800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11322200 w 11593823"/>
              <a:gd name="connsiteY6" fmla="*/ 0 h 6858000"/>
              <a:gd name="connsiteX7" fmla="*/ 11322198 w 11593823"/>
              <a:gd name="connsiteY7" fmla="*/ 2 h 6858000"/>
              <a:gd name="connsiteX8" fmla="*/ 11593823 w 11593823"/>
              <a:gd name="connsiteY8" fmla="*/ 2 h 6858000"/>
              <a:gd name="connsiteX9" fmla="*/ 11322197 w 11593823"/>
              <a:gd name="connsiteY9" fmla="*/ 4 h 6858000"/>
              <a:gd name="connsiteX10" fmla="*/ 5311608 w 11593823"/>
              <a:gd name="connsiteY10" fmla="*/ 6858000 h 6858000"/>
              <a:gd name="connsiteX11" fmla="*/ 5288856 w 11593823"/>
              <a:gd name="connsiteY11" fmla="*/ 6858000 h 6858000"/>
              <a:gd name="connsiteX12" fmla="*/ 4806770 w 11593823"/>
              <a:gd name="connsiteY12" fmla="*/ 6858000 h 6858000"/>
              <a:gd name="connsiteX13" fmla="*/ 4676142 w 11593823"/>
              <a:gd name="connsiteY13" fmla="*/ 6858000 h 6858000"/>
              <a:gd name="connsiteX14" fmla="*/ 3082273 w 11593823"/>
              <a:gd name="connsiteY14" fmla="*/ 6858000 h 6858000"/>
              <a:gd name="connsiteX15" fmla="*/ 2625273 w 11593823"/>
              <a:gd name="connsiteY15" fmla="*/ 6858000 h 6858000"/>
              <a:gd name="connsiteX16" fmla="*/ 2155010 w 11593823"/>
              <a:gd name="connsiteY16" fmla="*/ 6858000 h 6858000"/>
              <a:gd name="connsiteX17" fmla="*/ 0 w 11593823"/>
              <a:gd name="connsiteY17" fmla="*/ 6858000 h 6858000"/>
              <a:gd name="connsiteX18" fmla="*/ 0 w 11593823"/>
              <a:gd name="connsiteY18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11322200 w 11593823"/>
              <a:gd name="connsiteY5" fmla="*/ 0 h 6858000"/>
              <a:gd name="connsiteX6" fmla="*/ 11322198 w 11593823"/>
              <a:gd name="connsiteY6" fmla="*/ 2 h 6858000"/>
              <a:gd name="connsiteX7" fmla="*/ 11593823 w 11593823"/>
              <a:gd name="connsiteY7" fmla="*/ 2 h 6858000"/>
              <a:gd name="connsiteX8" fmla="*/ 11322197 w 11593823"/>
              <a:gd name="connsiteY8" fmla="*/ 4 h 6858000"/>
              <a:gd name="connsiteX9" fmla="*/ 5311608 w 11593823"/>
              <a:gd name="connsiteY9" fmla="*/ 6858000 h 6858000"/>
              <a:gd name="connsiteX10" fmla="*/ 5288856 w 11593823"/>
              <a:gd name="connsiteY10" fmla="*/ 6858000 h 6858000"/>
              <a:gd name="connsiteX11" fmla="*/ 4806770 w 11593823"/>
              <a:gd name="connsiteY11" fmla="*/ 6858000 h 6858000"/>
              <a:gd name="connsiteX12" fmla="*/ 4676142 w 11593823"/>
              <a:gd name="connsiteY12" fmla="*/ 6858000 h 6858000"/>
              <a:gd name="connsiteX13" fmla="*/ 3082273 w 11593823"/>
              <a:gd name="connsiteY13" fmla="*/ 6858000 h 6858000"/>
              <a:gd name="connsiteX14" fmla="*/ 2625273 w 11593823"/>
              <a:gd name="connsiteY14" fmla="*/ 6858000 h 6858000"/>
              <a:gd name="connsiteX15" fmla="*/ 2155010 w 11593823"/>
              <a:gd name="connsiteY15" fmla="*/ 6858000 h 6858000"/>
              <a:gd name="connsiteX16" fmla="*/ 0 w 11593823"/>
              <a:gd name="connsiteY16" fmla="*/ 6858000 h 6858000"/>
              <a:gd name="connsiteX17" fmla="*/ 0 w 11593823"/>
              <a:gd name="connsiteY17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4806770 w 11593823"/>
              <a:gd name="connsiteY3" fmla="*/ 2 h 6858000"/>
              <a:gd name="connsiteX4" fmla="*/ 11322200 w 11593823"/>
              <a:gd name="connsiteY4" fmla="*/ 0 h 6858000"/>
              <a:gd name="connsiteX5" fmla="*/ 11322198 w 11593823"/>
              <a:gd name="connsiteY5" fmla="*/ 2 h 6858000"/>
              <a:gd name="connsiteX6" fmla="*/ 11593823 w 11593823"/>
              <a:gd name="connsiteY6" fmla="*/ 2 h 6858000"/>
              <a:gd name="connsiteX7" fmla="*/ 11322197 w 11593823"/>
              <a:gd name="connsiteY7" fmla="*/ 4 h 6858000"/>
              <a:gd name="connsiteX8" fmla="*/ 5311608 w 11593823"/>
              <a:gd name="connsiteY8" fmla="*/ 6858000 h 6858000"/>
              <a:gd name="connsiteX9" fmla="*/ 5288856 w 11593823"/>
              <a:gd name="connsiteY9" fmla="*/ 6858000 h 6858000"/>
              <a:gd name="connsiteX10" fmla="*/ 4806770 w 11593823"/>
              <a:gd name="connsiteY10" fmla="*/ 6858000 h 6858000"/>
              <a:gd name="connsiteX11" fmla="*/ 4676142 w 11593823"/>
              <a:gd name="connsiteY11" fmla="*/ 6858000 h 6858000"/>
              <a:gd name="connsiteX12" fmla="*/ 3082273 w 11593823"/>
              <a:gd name="connsiteY12" fmla="*/ 6858000 h 6858000"/>
              <a:gd name="connsiteX13" fmla="*/ 2625273 w 11593823"/>
              <a:gd name="connsiteY13" fmla="*/ 6858000 h 6858000"/>
              <a:gd name="connsiteX14" fmla="*/ 2155010 w 11593823"/>
              <a:gd name="connsiteY14" fmla="*/ 6858000 h 6858000"/>
              <a:gd name="connsiteX15" fmla="*/ 0 w 11593823"/>
              <a:gd name="connsiteY15" fmla="*/ 6858000 h 6858000"/>
              <a:gd name="connsiteX16" fmla="*/ 0 w 11593823"/>
              <a:gd name="connsiteY16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11322200 w 11593823"/>
              <a:gd name="connsiteY3" fmla="*/ 0 h 6858000"/>
              <a:gd name="connsiteX4" fmla="*/ 11322198 w 11593823"/>
              <a:gd name="connsiteY4" fmla="*/ 2 h 6858000"/>
              <a:gd name="connsiteX5" fmla="*/ 11593823 w 11593823"/>
              <a:gd name="connsiteY5" fmla="*/ 2 h 6858000"/>
              <a:gd name="connsiteX6" fmla="*/ 11322197 w 11593823"/>
              <a:gd name="connsiteY6" fmla="*/ 4 h 6858000"/>
              <a:gd name="connsiteX7" fmla="*/ 5311608 w 11593823"/>
              <a:gd name="connsiteY7" fmla="*/ 6858000 h 6858000"/>
              <a:gd name="connsiteX8" fmla="*/ 5288856 w 11593823"/>
              <a:gd name="connsiteY8" fmla="*/ 6858000 h 6858000"/>
              <a:gd name="connsiteX9" fmla="*/ 4806770 w 11593823"/>
              <a:gd name="connsiteY9" fmla="*/ 6858000 h 6858000"/>
              <a:gd name="connsiteX10" fmla="*/ 4676142 w 11593823"/>
              <a:gd name="connsiteY10" fmla="*/ 6858000 h 6858000"/>
              <a:gd name="connsiteX11" fmla="*/ 3082273 w 11593823"/>
              <a:gd name="connsiteY11" fmla="*/ 6858000 h 6858000"/>
              <a:gd name="connsiteX12" fmla="*/ 2625273 w 11593823"/>
              <a:gd name="connsiteY12" fmla="*/ 6858000 h 6858000"/>
              <a:gd name="connsiteX13" fmla="*/ 2155010 w 11593823"/>
              <a:gd name="connsiteY13" fmla="*/ 6858000 h 6858000"/>
              <a:gd name="connsiteX14" fmla="*/ 0 w 11593823"/>
              <a:gd name="connsiteY14" fmla="*/ 6858000 h 6858000"/>
              <a:gd name="connsiteX15" fmla="*/ 0 w 11593823"/>
              <a:gd name="connsiteY15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11322200 w 11593823"/>
              <a:gd name="connsiteY2" fmla="*/ 0 h 6858000"/>
              <a:gd name="connsiteX3" fmla="*/ 11322198 w 11593823"/>
              <a:gd name="connsiteY3" fmla="*/ 2 h 6858000"/>
              <a:gd name="connsiteX4" fmla="*/ 11593823 w 11593823"/>
              <a:gd name="connsiteY4" fmla="*/ 2 h 6858000"/>
              <a:gd name="connsiteX5" fmla="*/ 11322197 w 11593823"/>
              <a:gd name="connsiteY5" fmla="*/ 4 h 6858000"/>
              <a:gd name="connsiteX6" fmla="*/ 5311608 w 11593823"/>
              <a:gd name="connsiteY6" fmla="*/ 6858000 h 6858000"/>
              <a:gd name="connsiteX7" fmla="*/ 5288856 w 11593823"/>
              <a:gd name="connsiteY7" fmla="*/ 6858000 h 6858000"/>
              <a:gd name="connsiteX8" fmla="*/ 4806770 w 11593823"/>
              <a:gd name="connsiteY8" fmla="*/ 6858000 h 6858000"/>
              <a:gd name="connsiteX9" fmla="*/ 4676142 w 11593823"/>
              <a:gd name="connsiteY9" fmla="*/ 6858000 h 6858000"/>
              <a:gd name="connsiteX10" fmla="*/ 3082273 w 11593823"/>
              <a:gd name="connsiteY10" fmla="*/ 6858000 h 6858000"/>
              <a:gd name="connsiteX11" fmla="*/ 2625273 w 11593823"/>
              <a:gd name="connsiteY11" fmla="*/ 6858000 h 6858000"/>
              <a:gd name="connsiteX12" fmla="*/ 2155010 w 11593823"/>
              <a:gd name="connsiteY12" fmla="*/ 6858000 h 6858000"/>
              <a:gd name="connsiteX13" fmla="*/ 0 w 11593823"/>
              <a:gd name="connsiteY13" fmla="*/ 6858000 h 6858000"/>
              <a:gd name="connsiteX14" fmla="*/ 0 w 11593823"/>
              <a:gd name="connsiteY14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3082273 w 11593823"/>
              <a:gd name="connsiteY9" fmla="*/ 6858000 h 6858000"/>
              <a:gd name="connsiteX10" fmla="*/ 2625273 w 11593823"/>
              <a:gd name="connsiteY10" fmla="*/ 6858000 h 6858000"/>
              <a:gd name="connsiteX11" fmla="*/ 2155010 w 11593823"/>
              <a:gd name="connsiteY11" fmla="*/ 6858000 h 6858000"/>
              <a:gd name="connsiteX12" fmla="*/ 0 w 11593823"/>
              <a:gd name="connsiteY12" fmla="*/ 6858000 h 6858000"/>
              <a:gd name="connsiteX13" fmla="*/ 0 w 11593823"/>
              <a:gd name="connsiteY13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625273 w 11593823"/>
              <a:gd name="connsiteY9" fmla="*/ 6858000 h 6858000"/>
              <a:gd name="connsiteX10" fmla="*/ 2155010 w 11593823"/>
              <a:gd name="connsiteY10" fmla="*/ 6858000 h 6858000"/>
              <a:gd name="connsiteX11" fmla="*/ 0 w 11593823"/>
              <a:gd name="connsiteY11" fmla="*/ 6858000 h 6858000"/>
              <a:gd name="connsiteX12" fmla="*/ 0 w 11593823"/>
              <a:gd name="connsiteY12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0 w 11593823"/>
              <a:gd name="connsiteY9" fmla="*/ 6858000 h 6858000"/>
              <a:gd name="connsiteX10" fmla="*/ 0 w 11593823"/>
              <a:gd name="connsiteY10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676142 w 11593823"/>
              <a:gd name="connsiteY7" fmla="*/ 6858000 h 6858000"/>
              <a:gd name="connsiteX8" fmla="*/ 0 w 11593823"/>
              <a:gd name="connsiteY8" fmla="*/ 6858000 h 6858000"/>
              <a:gd name="connsiteX9" fmla="*/ 0 w 11593823"/>
              <a:gd name="connsiteY9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0 w 11593823"/>
              <a:gd name="connsiteY7" fmla="*/ 6858000 h 6858000"/>
              <a:gd name="connsiteX8" fmla="*/ 0 w 11593823"/>
              <a:gd name="connsiteY8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0 w 11593823"/>
              <a:gd name="connsiteY6" fmla="*/ 6858000 h 6858000"/>
              <a:gd name="connsiteX7" fmla="*/ 0 w 11593823"/>
              <a:gd name="connsiteY7" fmla="*/ 0 h 6858000"/>
              <a:gd name="connsiteX0" fmla="*/ 0 w 11322200"/>
              <a:gd name="connsiteY0" fmla="*/ 0 h 6858000"/>
              <a:gd name="connsiteX1" fmla="*/ 11322200 w 11322200"/>
              <a:gd name="connsiteY1" fmla="*/ 0 h 6858000"/>
              <a:gd name="connsiteX2" fmla="*/ 11322198 w 11322200"/>
              <a:gd name="connsiteY2" fmla="*/ 2 h 6858000"/>
              <a:gd name="connsiteX3" fmla="*/ 11322197 w 11322200"/>
              <a:gd name="connsiteY3" fmla="*/ 4 h 6858000"/>
              <a:gd name="connsiteX4" fmla="*/ 5311608 w 11322200"/>
              <a:gd name="connsiteY4" fmla="*/ 6858000 h 6858000"/>
              <a:gd name="connsiteX5" fmla="*/ 0 w 11322200"/>
              <a:gd name="connsiteY5" fmla="*/ 6858000 h 6858000"/>
              <a:gd name="connsiteX6" fmla="*/ 0 w 11322200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22200" h="6858000">
                <a:moveTo>
                  <a:pt x="0" y="0"/>
                </a:moveTo>
                <a:lnTo>
                  <a:pt x="11322200" y="0"/>
                </a:lnTo>
                <a:lnTo>
                  <a:pt x="11322198" y="2"/>
                </a:lnTo>
                <a:cubicBezTo>
                  <a:pt x="11322198" y="3"/>
                  <a:pt x="11322197" y="3"/>
                  <a:pt x="11322197" y="4"/>
                </a:cubicBezTo>
                <a:lnTo>
                  <a:pt x="531160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36FDCA7-0AF2-4082-9481-EF2C115F2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Bildobjekt 2" descr="En bild som visar skärmbild&#10;&#10;Automatiskt genererad beskrivning">
            <a:extLst>
              <a:ext uri="{FF2B5EF4-FFF2-40B4-BE49-F238E27FC236}">
                <a16:creationId xmlns:a16="http://schemas.microsoft.com/office/drawing/2014/main" id="{757C1CE2-EC44-EA44-B299-FDCE2F81E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49" y="192544"/>
            <a:ext cx="6355439" cy="4766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387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8" name="Straight Connector 9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1">
            <a:extLst>
              <a:ext uri="{FF2B5EF4-FFF2-40B4-BE49-F238E27FC236}">
                <a16:creationId xmlns:a16="http://schemas.microsoft.com/office/drawing/2014/main" id="{70105F5E-5B61-4F51-927C-5B28DB7D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3">
            <a:extLst>
              <a:ext uri="{FF2B5EF4-FFF2-40B4-BE49-F238E27FC236}">
                <a16:creationId xmlns:a16="http://schemas.microsoft.com/office/drawing/2014/main" id="{713A5A79-79D2-4D9D-A36A-2291A2480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3" y="0"/>
            <a:ext cx="11322200" cy="6858000"/>
          </a:xfrm>
          <a:custGeom>
            <a:avLst/>
            <a:gdLst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9092866 w 11593823"/>
              <a:gd name="connsiteY6" fmla="*/ 0 h 6858000"/>
              <a:gd name="connsiteX7" fmla="*/ 11322200 w 11593823"/>
              <a:gd name="connsiteY7" fmla="*/ 0 h 6858000"/>
              <a:gd name="connsiteX8" fmla="*/ 11322198 w 11593823"/>
              <a:gd name="connsiteY8" fmla="*/ 2 h 6858000"/>
              <a:gd name="connsiteX9" fmla="*/ 11593823 w 11593823"/>
              <a:gd name="connsiteY9" fmla="*/ 2 h 6858000"/>
              <a:gd name="connsiteX10" fmla="*/ 11322197 w 11593823"/>
              <a:gd name="connsiteY10" fmla="*/ 4 h 6858000"/>
              <a:gd name="connsiteX11" fmla="*/ 5311608 w 11593823"/>
              <a:gd name="connsiteY11" fmla="*/ 6858000 h 6858000"/>
              <a:gd name="connsiteX12" fmla="*/ 5288856 w 11593823"/>
              <a:gd name="connsiteY12" fmla="*/ 6858000 h 6858000"/>
              <a:gd name="connsiteX13" fmla="*/ 4806770 w 11593823"/>
              <a:gd name="connsiteY13" fmla="*/ 6858000 h 6858000"/>
              <a:gd name="connsiteX14" fmla="*/ 4676142 w 11593823"/>
              <a:gd name="connsiteY14" fmla="*/ 6858000 h 6858000"/>
              <a:gd name="connsiteX15" fmla="*/ 3082273 w 11593823"/>
              <a:gd name="connsiteY15" fmla="*/ 6858000 h 6858000"/>
              <a:gd name="connsiteX16" fmla="*/ 2625273 w 11593823"/>
              <a:gd name="connsiteY16" fmla="*/ 6858000 h 6858000"/>
              <a:gd name="connsiteX17" fmla="*/ 2155010 w 11593823"/>
              <a:gd name="connsiteY17" fmla="*/ 6858000 h 6858000"/>
              <a:gd name="connsiteX18" fmla="*/ 0 w 11593823"/>
              <a:gd name="connsiteY18" fmla="*/ 685800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11322200 w 11593823"/>
              <a:gd name="connsiteY6" fmla="*/ 0 h 6858000"/>
              <a:gd name="connsiteX7" fmla="*/ 11322198 w 11593823"/>
              <a:gd name="connsiteY7" fmla="*/ 2 h 6858000"/>
              <a:gd name="connsiteX8" fmla="*/ 11593823 w 11593823"/>
              <a:gd name="connsiteY8" fmla="*/ 2 h 6858000"/>
              <a:gd name="connsiteX9" fmla="*/ 11322197 w 11593823"/>
              <a:gd name="connsiteY9" fmla="*/ 4 h 6858000"/>
              <a:gd name="connsiteX10" fmla="*/ 5311608 w 11593823"/>
              <a:gd name="connsiteY10" fmla="*/ 6858000 h 6858000"/>
              <a:gd name="connsiteX11" fmla="*/ 5288856 w 11593823"/>
              <a:gd name="connsiteY11" fmla="*/ 6858000 h 6858000"/>
              <a:gd name="connsiteX12" fmla="*/ 4806770 w 11593823"/>
              <a:gd name="connsiteY12" fmla="*/ 6858000 h 6858000"/>
              <a:gd name="connsiteX13" fmla="*/ 4676142 w 11593823"/>
              <a:gd name="connsiteY13" fmla="*/ 6858000 h 6858000"/>
              <a:gd name="connsiteX14" fmla="*/ 3082273 w 11593823"/>
              <a:gd name="connsiteY14" fmla="*/ 6858000 h 6858000"/>
              <a:gd name="connsiteX15" fmla="*/ 2625273 w 11593823"/>
              <a:gd name="connsiteY15" fmla="*/ 6858000 h 6858000"/>
              <a:gd name="connsiteX16" fmla="*/ 2155010 w 11593823"/>
              <a:gd name="connsiteY16" fmla="*/ 6858000 h 6858000"/>
              <a:gd name="connsiteX17" fmla="*/ 0 w 11593823"/>
              <a:gd name="connsiteY17" fmla="*/ 6858000 h 6858000"/>
              <a:gd name="connsiteX18" fmla="*/ 0 w 11593823"/>
              <a:gd name="connsiteY18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11322200 w 11593823"/>
              <a:gd name="connsiteY5" fmla="*/ 0 h 6858000"/>
              <a:gd name="connsiteX6" fmla="*/ 11322198 w 11593823"/>
              <a:gd name="connsiteY6" fmla="*/ 2 h 6858000"/>
              <a:gd name="connsiteX7" fmla="*/ 11593823 w 11593823"/>
              <a:gd name="connsiteY7" fmla="*/ 2 h 6858000"/>
              <a:gd name="connsiteX8" fmla="*/ 11322197 w 11593823"/>
              <a:gd name="connsiteY8" fmla="*/ 4 h 6858000"/>
              <a:gd name="connsiteX9" fmla="*/ 5311608 w 11593823"/>
              <a:gd name="connsiteY9" fmla="*/ 6858000 h 6858000"/>
              <a:gd name="connsiteX10" fmla="*/ 5288856 w 11593823"/>
              <a:gd name="connsiteY10" fmla="*/ 6858000 h 6858000"/>
              <a:gd name="connsiteX11" fmla="*/ 4806770 w 11593823"/>
              <a:gd name="connsiteY11" fmla="*/ 6858000 h 6858000"/>
              <a:gd name="connsiteX12" fmla="*/ 4676142 w 11593823"/>
              <a:gd name="connsiteY12" fmla="*/ 6858000 h 6858000"/>
              <a:gd name="connsiteX13" fmla="*/ 3082273 w 11593823"/>
              <a:gd name="connsiteY13" fmla="*/ 6858000 h 6858000"/>
              <a:gd name="connsiteX14" fmla="*/ 2625273 w 11593823"/>
              <a:gd name="connsiteY14" fmla="*/ 6858000 h 6858000"/>
              <a:gd name="connsiteX15" fmla="*/ 2155010 w 11593823"/>
              <a:gd name="connsiteY15" fmla="*/ 6858000 h 6858000"/>
              <a:gd name="connsiteX16" fmla="*/ 0 w 11593823"/>
              <a:gd name="connsiteY16" fmla="*/ 6858000 h 6858000"/>
              <a:gd name="connsiteX17" fmla="*/ 0 w 11593823"/>
              <a:gd name="connsiteY17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4806770 w 11593823"/>
              <a:gd name="connsiteY3" fmla="*/ 2 h 6858000"/>
              <a:gd name="connsiteX4" fmla="*/ 11322200 w 11593823"/>
              <a:gd name="connsiteY4" fmla="*/ 0 h 6858000"/>
              <a:gd name="connsiteX5" fmla="*/ 11322198 w 11593823"/>
              <a:gd name="connsiteY5" fmla="*/ 2 h 6858000"/>
              <a:gd name="connsiteX6" fmla="*/ 11593823 w 11593823"/>
              <a:gd name="connsiteY6" fmla="*/ 2 h 6858000"/>
              <a:gd name="connsiteX7" fmla="*/ 11322197 w 11593823"/>
              <a:gd name="connsiteY7" fmla="*/ 4 h 6858000"/>
              <a:gd name="connsiteX8" fmla="*/ 5311608 w 11593823"/>
              <a:gd name="connsiteY8" fmla="*/ 6858000 h 6858000"/>
              <a:gd name="connsiteX9" fmla="*/ 5288856 w 11593823"/>
              <a:gd name="connsiteY9" fmla="*/ 6858000 h 6858000"/>
              <a:gd name="connsiteX10" fmla="*/ 4806770 w 11593823"/>
              <a:gd name="connsiteY10" fmla="*/ 6858000 h 6858000"/>
              <a:gd name="connsiteX11" fmla="*/ 4676142 w 11593823"/>
              <a:gd name="connsiteY11" fmla="*/ 6858000 h 6858000"/>
              <a:gd name="connsiteX12" fmla="*/ 3082273 w 11593823"/>
              <a:gd name="connsiteY12" fmla="*/ 6858000 h 6858000"/>
              <a:gd name="connsiteX13" fmla="*/ 2625273 w 11593823"/>
              <a:gd name="connsiteY13" fmla="*/ 6858000 h 6858000"/>
              <a:gd name="connsiteX14" fmla="*/ 2155010 w 11593823"/>
              <a:gd name="connsiteY14" fmla="*/ 6858000 h 6858000"/>
              <a:gd name="connsiteX15" fmla="*/ 0 w 11593823"/>
              <a:gd name="connsiteY15" fmla="*/ 6858000 h 6858000"/>
              <a:gd name="connsiteX16" fmla="*/ 0 w 11593823"/>
              <a:gd name="connsiteY16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11322200 w 11593823"/>
              <a:gd name="connsiteY3" fmla="*/ 0 h 6858000"/>
              <a:gd name="connsiteX4" fmla="*/ 11322198 w 11593823"/>
              <a:gd name="connsiteY4" fmla="*/ 2 h 6858000"/>
              <a:gd name="connsiteX5" fmla="*/ 11593823 w 11593823"/>
              <a:gd name="connsiteY5" fmla="*/ 2 h 6858000"/>
              <a:gd name="connsiteX6" fmla="*/ 11322197 w 11593823"/>
              <a:gd name="connsiteY6" fmla="*/ 4 h 6858000"/>
              <a:gd name="connsiteX7" fmla="*/ 5311608 w 11593823"/>
              <a:gd name="connsiteY7" fmla="*/ 6858000 h 6858000"/>
              <a:gd name="connsiteX8" fmla="*/ 5288856 w 11593823"/>
              <a:gd name="connsiteY8" fmla="*/ 6858000 h 6858000"/>
              <a:gd name="connsiteX9" fmla="*/ 4806770 w 11593823"/>
              <a:gd name="connsiteY9" fmla="*/ 6858000 h 6858000"/>
              <a:gd name="connsiteX10" fmla="*/ 4676142 w 11593823"/>
              <a:gd name="connsiteY10" fmla="*/ 6858000 h 6858000"/>
              <a:gd name="connsiteX11" fmla="*/ 3082273 w 11593823"/>
              <a:gd name="connsiteY11" fmla="*/ 6858000 h 6858000"/>
              <a:gd name="connsiteX12" fmla="*/ 2625273 w 11593823"/>
              <a:gd name="connsiteY12" fmla="*/ 6858000 h 6858000"/>
              <a:gd name="connsiteX13" fmla="*/ 2155010 w 11593823"/>
              <a:gd name="connsiteY13" fmla="*/ 6858000 h 6858000"/>
              <a:gd name="connsiteX14" fmla="*/ 0 w 11593823"/>
              <a:gd name="connsiteY14" fmla="*/ 6858000 h 6858000"/>
              <a:gd name="connsiteX15" fmla="*/ 0 w 11593823"/>
              <a:gd name="connsiteY15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11322200 w 11593823"/>
              <a:gd name="connsiteY2" fmla="*/ 0 h 6858000"/>
              <a:gd name="connsiteX3" fmla="*/ 11322198 w 11593823"/>
              <a:gd name="connsiteY3" fmla="*/ 2 h 6858000"/>
              <a:gd name="connsiteX4" fmla="*/ 11593823 w 11593823"/>
              <a:gd name="connsiteY4" fmla="*/ 2 h 6858000"/>
              <a:gd name="connsiteX5" fmla="*/ 11322197 w 11593823"/>
              <a:gd name="connsiteY5" fmla="*/ 4 h 6858000"/>
              <a:gd name="connsiteX6" fmla="*/ 5311608 w 11593823"/>
              <a:gd name="connsiteY6" fmla="*/ 6858000 h 6858000"/>
              <a:gd name="connsiteX7" fmla="*/ 5288856 w 11593823"/>
              <a:gd name="connsiteY7" fmla="*/ 6858000 h 6858000"/>
              <a:gd name="connsiteX8" fmla="*/ 4806770 w 11593823"/>
              <a:gd name="connsiteY8" fmla="*/ 6858000 h 6858000"/>
              <a:gd name="connsiteX9" fmla="*/ 4676142 w 11593823"/>
              <a:gd name="connsiteY9" fmla="*/ 6858000 h 6858000"/>
              <a:gd name="connsiteX10" fmla="*/ 3082273 w 11593823"/>
              <a:gd name="connsiteY10" fmla="*/ 6858000 h 6858000"/>
              <a:gd name="connsiteX11" fmla="*/ 2625273 w 11593823"/>
              <a:gd name="connsiteY11" fmla="*/ 6858000 h 6858000"/>
              <a:gd name="connsiteX12" fmla="*/ 2155010 w 11593823"/>
              <a:gd name="connsiteY12" fmla="*/ 6858000 h 6858000"/>
              <a:gd name="connsiteX13" fmla="*/ 0 w 11593823"/>
              <a:gd name="connsiteY13" fmla="*/ 6858000 h 6858000"/>
              <a:gd name="connsiteX14" fmla="*/ 0 w 11593823"/>
              <a:gd name="connsiteY14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3082273 w 11593823"/>
              <a:gd name="connsiteY9" fmla="*/ 6858000 h 6858000"/>
              <a:gd name="connsiteX10" fmla="*/ 2625273 w 11593823"/>
              <a:gd name="connsiteY10" fmla="*/ 6858000 h 6858000"/>
              <a:gd name="connsiteX11" fmla="*/ 2155010 w 11593823"/>
              <a:gd name="connsiteY11" fmla="*/ 6858000 h 6858000"/>
              <a:gd name="connsiteX12" fmla="*/ 0 w 11593823"/>
              <a:gd name="connsiteY12" fmla="*/ 6858000 h 6858000"/>
              <a:gd name="connsiteX13" fmla="*/ 0 w 11593823"/>
              <a:gd name="connsiteY13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625273 w 11593823"/>
              <a:gd name="connsiteY9" fmla="*/ 6858000 h 6858000"/>
              <a:gd name="connsiteX10" fmla="*/ 2155010 w 11593823"/>
              <a:gd name="connsiteY10" fmla="*/ 6858000 h 6858000"/>
              <a:gd name="connsiteX11" fmla="*/ 0 w 11593823"/>
              <a:gd name="connsiteY11" fmla="*/ 6858000 h 6858000"/>
              <a:gd name="connsiteX12" fmla="*/ 0 w 11593823"/>
              <a:gd name="connsiteY12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0 w 11593823"/>
              <a:gd name="connsiteY9" fmla="*/ 6858000 h 6858000"/>
              <a:gd name="connsiteX10" fmla="*/ 0 w 11593823"/>
              <a:gd name="connsiteY10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676142 w 11593823"/>
              <a:gd name="connsiteY7" fmla="*/ 6858000 h 6858000"/>
              <a:gd name="connsiteX8" fmla="*/ 0 w 11593823"/>
              <a:gd name="connsiteY8" fmla="*/ 6858000 h 6858000"/>
              <a:gd name="connsiteX9" fmla="*/ 0 w 11593823"/>
              <a:gd name="connsiteY9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0 w 11593823"/>
              <a:gd name="connsiteY7" fmla="*/ 6858000 h 6858000"/>
              <a:gd name="connsiteX8" fmla="*/ 0 w 11593823"/>
              <a:gd name="connsiteY8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0 w 11593823"/>
              <a:gd name="connsiteY6" fmla="*/ 6858000 h 6858000"/>
              <a:gd name="connsiteX7" fmla="*/ 0 w 11593823"/>
              <a:gd name="connsiteY7" fmla="*/ 0 h 6858000"/>
              <a:gd name="connsiteX0" fmla="*/ 0 w 11322200"/>
              <a:gd name="connsiteY0" fmla="*/ 0 h 6858000"/>
              <a:gd name="connsiteX1" fmla="*/ 11322200 w 11322200"/>
              <a:gd name="connsiteY1" fmla="*/ 0 h 6858000"/>
              <a:gd name="connsiteX2" fmla="*/ 11322198 w 11322200"/>
              <a:gd name="connsiteY2" fmla="*/ 2 h 6858000"/>
              <a:gd name="connsiteX3" fmla="*/ 11322197 w 11322200"/>
              <a:gd name="connsiteY3" fmla="*/ 4 h 6858000"/>
              <a:gd name="connsiteX4" fmla="*/ 5311608 w 11322200"/>
              <a:gd name="connsiteY4" fmla="*/ 6858000 h 6858000"/>
              <a:gd name="connsiteX5" fmla="*/ 0 w 11322200"/>
              <a:gd name="connsiteY5" fmla="*/ 6858000 h 6858000"/>
              <a:gd name="connsiteX6" fmla="*/ 0 w 11322200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22200" h="6858000">
                <a:moveTo>
                  <a:pt x="0" y="0"/>
                </a:moveTo>
                <a:lnTo>
                  <a:pt x="11322200" y="0"/>
                </a:lnTo>
                <a:lnTo>
                  <a:pt x="11322198" y="2"/>
                </a:lnTo>
                <a:cubicBezTo>
                  <a:pt x="11322198" y="3"/>
                  <a:pt x="11322197" y="3"/>
                  <a:pt x="11322197" y="4"/>
                </a:cubicBezTo>
                <a:lnTo>
                  <a:pt x="531160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36FDCA7-0AF2-4082-9481-EF2C115F2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ruta 1">
            <a:extLst>
              <a:ext uri="{FF2B5EF4-FFF2-40B4-BE49-F238E27FC236}">
                <a16:creationId xmlns:a16="http://schemas.microsoft.com/office/drawing/2014/main" id="{1FAD802E-D51F-BE41-B31B-B47E058C867A}"/>
              </a:ext>
            </a:extLst>
          </p:cNvPr>
          <p:cNvSpPr txBox="1"/>
          <p:nvPr/>
        </p:nvSpPr>
        <p:spPr>
          <a:xfrm>
            <a:off x="1197658" y="542926"/>
            <a:ext cx="7946341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3600" dirty="0"/>
              <a:t>Feature </a:t>
            </a:r>
            <a:r>
              <a:rPr lang="sv-SE" sz="3600" dirty="0" err="1"/>
              <a:t>Engineering</a:t>
            </a:r>
            <a:r>
              <a:rPr lang="sv-SE" sz="3600" dirty="0"/>
              <a:t> and </a:t>
            </a:r>
            <a:r>
              <a:rPr lang="sv-SE" sz="3600" dirty="0" err="1"/>
              <a:t>Preprocessing</a:t>
            </a:r>
            <a:endParaRPr lang="sv-SE" sz="3600" dirty="0"/>
          </a:p>
          <a:p>
            <a:endParaRPr lang="sv-SE" sz="2000" dirty="0"/>
          </a:p>
          <a:p>
            <a:pPr marL="342900" indent="-342900">
              <a:buFontTx/>
              <a:buChar char="-"/>
            </a:pPr>
            <a:r>
              <a:rPr lang="sv-SE" sz="2000" dirty="0" err="1"/>
              <a:t>Standardizing</a:t>
            </a:r>
            <a:r>
              <a:rPr lang="sv-SE" sz="2000" dirty="0"/>
              <a:t> (</a:t>
            </a:r>
            <a:r>
              <a:rPr lang="sv-SE" sz="2000" dirty="0" err="1"/>
              <a:t>StandardScaler</a:t>
            </a:r>
            <a:r>
              <a:rPr lang="sv-SE" sz="2000" dirty="0"/>
              <a:t>)</a:t>
            </a:r>
          </a:p>
          <a:p>
            <a:pPr marL="342900" indent="-342900">
              <a:buFontTx/>
              <a:buChar char="-"/>
            </a:pPr>
            <a:endParaRPr lang="sv-SE" sz="2000" dirty="0"/>
          </a:p>
          <a:p>
            <a:pPr marL="342900" indent="-342900">
              <a:buFontTx/>
              <a:buChar char="-"/>
            </a:pPr>
            <a:r>
              <a:rPr lang="sv-SE" sz="2000" dirty="0"/>
              <a:t>Dummy </a:t>
            </a:r>
            <a:r>
              <a:rPr lang="sv-SE" sz="2000" dirty="0" err="1"/>
              <a:t>variables</a:t>
            </a:r>
            <a:r>
              <a:rPr lang="sv-SE" sz="2000" dirty="0"/>
              <a:t> (</a:t>
            </a:r>
            <a:r>
              <a:rPr lang="sv-SE" sz="2000" dirty="0" err="1"/>
              <a:t>OneHotEncoder</a:t>
            </a:r>
            <a:r>
              <a:rPr lang="sv-SE" sz="2000" dirty="0"/>
              <a:t>)</a:t>
            </a:r>
          </a:p>
          <a:p>
            <a:pPr marL="342900" indent="-342900">
              <a:buFontTx/>
              <a:buChar char="-"/>
            </a:pPr>
            <a:endParaRPr lang="sv-SE" sz="2000" dirty="0"/>
          </a:p>
          <a:p>
            <a:pPr marL="342900" indent="-342900">
              <a:buFontTx/>
              <a:buChar char="-"/>
            </a:pPr>
            <a:r>
              <a:rPr lang="sv-SE" sz="2000" dirty="0" err="1"/>
              <a:t>One</a:t>
            </a:r>
            <a:r>
              <a:rPr lang="sv-SE" sz="2000" dirty="0"/>
              <a:t> </a:t>
            </a:r>
            <a:r>
              <a:rPr lang="sv-SE" sz="2000" dirty="0" err="1"/>
              <a:t>column</a:t>
            </a:r>
            <a:r>
              <a:rPr lang="sv-SE" sz="2000" dirty="0"/>
              <a:t> </a:t>
            </a:r>
            <a:r>
              <a:rPr lang="sv-SE" sz="2000" dirty="0" err="1"/>
              <a:t>created</a:t>
            </a:r>
            <a:r>
              <a:rPr lang="sv-SE" sz="2000" dirty="0"/>
              <a:t>: </a:t>
            </a:r>
            <a:r>
              <a:rPr lang="sv-SE" sz="2000" dirty="0" err="1"/>
              <a:t>prior_contact</a:t>
            </a:r>
            <a:endParaRPr lang="sv-SE" sz="2000" dirty="0"/>
          </a:p>
          <a:p>
            <a:pPr marL="342900" indent="-342900">
              <a:buFontTx/>
              <a:buChar char="-"/>
            </a:pPr>
            <a:endParaRPr lang="sv-SE" sz="2000" dirty="0"/>
          </a:p>
          <a:p>
            <a:pPr marL="342900" indent="-342900">
              <a:buFontTx/>
              <a:buChar char="-"/>
            </a:pPr>
            <a:r>
              <a:rPr lang="sv-SE" sz="2000" dirty="0" err="1"/>
              <a:t>Two</a:t>
            </a:r>
            <a:r>
              <a:rPr lang="sv-SE" sz="2000" dirty="0"/>
              <a:t> </a:t>
            </a:r>
            <a:r>
              <a:rPr lang="sv-SE" sz="2000" dirty="0" err="1"/>
              <a:t>columns</a:t>
            </a:r>
            <a:r>
              <a:rPr lang="sv-SE" sz="2000" dirty="0"/>
              <a:t> </a:t>
            </a:r>
            <a:r>
              <a:rPr lang="sv-SE" sz="2000" dirty="0" err="1"/>
              <a:t>dropped</a:t>
            </a:r>
            <a:r>
              <a:rPr lang="sv-SE" sz="2000" dirty="0"/>
              <a:t>: duration and </a:t>
            </a:r>
            <a:r>
              <a:rPr lang="sv-SE" sz="2000" dirty="0" err="1"/>
              <a:t>pdays</a:t>
            </a:r>
            <a:endParaRPr lang="sv-SE" sz="2000" dirty="0"/>
          </a:p>
          <a:p>
            <a:pPr marL="342900" indent="-342900">
              <a:buFontTx/>
              <a:buChar char="-"/>
            </a:pPr>
            <a:endParaRPr lang="sv-SE" sz="2000" dirty="0"/>
          </a:p>
          <a:p>
            <a:pPr marL="342900" indent="-342900">
              <a:buFontTx/>
              <a:buChar char="-"/>
            </a:pPr>
            <a:r>
              <a:rPr lang="sv-SE" sz="2000" dirty="0"/>
              <a:t>Data </a:t>
            </a:r>
            <a:r>
              <a:rPr lang="sv-SE" sz="2000" dirty="0" err="1"/>
              <a:t>cleaning</a:t>
            </a:r>
            <a:endParaRPr lang="sv-SE" sz="2000" dirty="0"/>
          </a:p>
          <a:p>
            <a:pPr marL="342900" indent="-342900">
              <a:buFontTx/>
              <a:buChar char="-"/>
            </a:pPr>
            <a:endParaRPr lang="sv-SE" sz="2000" dirty="0"/>
          </a:p>
          <a:p>
            <a:pPr marL="342900" indent="-342900">
              <a:buFontTx/>
              <a:buChar char="-"/>
            </a:pPr>
            <a:endParaRPr lang="sv-SE" sz="2000" dirty="0"/>
          </a:p>
        </p:txBody>
      </p:sp>
    </p:spTree>
    <p:extLst>
      <p:ext uri="{BB962C8B-B14F-4D97-AF65-F5344CB8AC3E}">
        <p14:creationId xmlns:p14="http://schemas.microsoft.com/office/powerpoint/2010/main" val="40312918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0105F5E-5B61-4F51-927C-5B28DB7D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13A5A79-79D2-4D9D-A36A-2291A2480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3" y="0"/>
            <a:ext cx="11322200" cy="6858000"/>
          </a:xfrm>
          <a:custGeom>
            <a:avLst/>
            <a:gdLst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9092866 w 11593823"/>
              <a:gd name="connsiteY6" fmla="*/ 0 h 6858000"/>
              <a:gd name="connsiteX7" fmla="*/ 11322200 w 11593823"/>
              <a:gd name="connsiteY7" fmla="*/ 0 h 6858000"/>
              <a:gd name="connsiteX8" fmla="*/ 11322198 w 11593823"/>
              <a:gd name="connsiteY8" fmla="*/ 2 h 6858000"/>
              <a:gd name="connsiteX9" fmla="*/ 11593823 w 11593823"/>
              <a:gd name="connsiteY9" fmla="*/ 2 h 6858000"/>
              <a:gd name="connsiteX10" fmla="*/ 11322197 w 11593823"/>
              <a:gd name="connsiteY10" fmla="*/ 4 h 6858000"/>
              <a:gd name="connsiteX11" fmla="*/ 5311608 w 11593823"/>
              <a:gd name="connsiteY11" fmla="*/ 6858000 h 6858000"/>
              <a:gd name="connsiteX12" fmla="*/ 5288856 w 11593823"/>
              <a:gd name="connsiteY12" fmla="*/ 6858000 h 6858000"/>
              <a:gd name="connsiteX13" fmla="*/ 4806770 w 11593823"/>
              <a:gd name="connsiteY13" fmla="*/ 6858000 h 6858000"/>
              <a:gd name="connsiteX14" fmla="*/ 4676142 w 11593823"/>
              <a:gd name="connsiteY14" fmla="*/ 6858000 h 6858000"/>
              <a:gd name="connsiteX15" fmla="*/ 3082273 w 11593823"/>
              <a:gd name="connsiteY15" fmla="*/ 6858000 h 6858000"/>
              <a:gd name="connsiteX16" fmla="*/ 2625273 w 11593823"/>
              <a:gd name="connsiteY16" fmla="*/ 6858000 h 6858000"/>
              <a:gd name="connsiteX17" fmla="*/ 2155010 w 11593823"/>
              <a:gd name="connsiteY17" fmla="*/ 6858000 h 6858000"/>
              <a:gd name="connsiteX18" fmla="*/ 0 w 11593823"/>
              <a:gd name="connsiteY18" fmla="*/ 685800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11322200 w 11593823"/>
              <a:gd name="connsiteY6" fmla="*/ 0 h 6858000"/>
              <a:gd name="connsiteX7" fmla="*/ 11322198 w 11593823"/>
              <a:gd name="connsiteY7" fmla="*/ 2 h 6858000"/>
              <a:gd name="connsiteX8" fmla="*/ 11593823 w 11593823"/>
              <a:gd name="connsiteY8" fmla="*/ 2 h 6858000"/>
              <a:gd name="connsiteX9" fmla="*/ 11322197 w 11593823"/>
              <a:gd name="connsiteY9" fmla="*/ 4 h 6858000"/>
              <a:gd name="connsiteX10" fmla="*/ 5311608 w 11593823"/>
              <a:gd name="connsiteY10" fmla="*/ 6858000 h 6858000"/>
              <a:gd name="connsiteX11" fmla="*/ 5288856 w 11593823"/>
              <a:gd name="connsiteY11" fmla="*/ 6858000 h 6858000"/>
              <a:gd name="connsiteX12" fmla="*/ 4806770 w 11593823"/>
              <a:gd name="connsiteY12" fmla="*/ 6858000 h 6858000"/>
              <a:gd name="connsiteX13" fmla="*/ 4676142 w 11593823"/>
              <a:gd name="connsiteY13" fmla="*/ 6858000 h 6858000"/>
              <a:gd name="connsiteX14" fmla="*/ 3082273 w 11593823"/>
              <a:gd name="connsiteY14" fmla="*/ 6858000 h 6858000"/>
              <a:gd name="connsiteX15" fmla="*/ 2625273 w 11593823"/>
              <a:gd name="connsiteY15" fmla="*/ 6858000 h 6858000"/>
              <a:gd name="connsiteX16" fmla="*/ 2155010 w 11593823"/>
              <a:gd name="connsiteY16" fmla="*/ 6858000 h 6858000"/>
              <a:gd name="connsiteX17" fmla="*/ 0 w 11593823"/>
              <a:gd name="connsiteY17" fmla="*/ 6858000 h 6858000"/>
              <a:gd name="connsiteX18" fmla="*/ 0 w 11593823"/>
              <a:gd name="connsiteY18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11322200 w 11593823"/>
              <a:gd name="connsiteY5" fmla="*/ 0 h 6858000"/>
              <a:gd name="connsiteX6" fmla="*/ 11322198 w 11593823"/>
              <a:gd name="connsiteY6" fmla="*/ 2 h 6858000"/>
              <a:gd name="connsiteX7" fmla="*/ 11593823 w 11593823"/>
              <a:gd name="connsiteY7" fmla="*/ 2 h 6858000"/>
              <a:gd name="connsiteX8" fmla="*/ 11322197 w 11593823"/>
              <a:gd name="connsiteY8" fmla="*/ 4 h 6858000"/>
              <a:gd name="connsiteX9" fmla="*/ 5311608 w 11593823"/>
              <a:gd name="connsiteY9" fmla="*/ 6858000 h 6858000"/>
              <a:gd name="connsiteX10" fmla="*/ 5288856 w 11593823"/>
              <a:gd name="connsiteY10" fmla="*/ 6858000 h 6858000"/>
              <a:gd name="connsiteX11" fmla="*/ 4806770 w 11593823"/>
              <a:gd name="connsiteY11" fmla="*/ 6858000 h 6858000"/>
              <a:gd name="connsiteX12" fmla="*/ 4676142 w 11593823"/>
              <a:gd name="connsiteY12" fmla="*/ 6858000 h 6858000"/>
              <a:gd name="connsiteX13" fmla="*/ 3082273 w 11593823"/>
              <a:gd name="connsiteY13" fmla="*/ 6858000 h 6858000"/>
              <a:gd name="connsiteX14" fmla="*/ 2625273 w 11593823"/>
              <a:gd name="connsiteY14" fmla="*/ 6858000 h 6858000"/>
              <a:gd name="connsiteX15" fmla="*/ 2155010 w 11593823"/>
              <a:gd name="connsiteY15" fmla="*/ 6858000 h 6858000"/>
              <a:gd name="connsiteX16" fmla="*/ 0 w 11593823"/>
              <a:gd name="connsiteY16" fmla="*/ 6858000 h 6858000"/>
              <a:gd name="connsiteX17" fmla="*/ 0 w 11593823"/>
              <a:gd name="connsiteY17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4806770 w 11593823"/>
              <a:gd name="connsiteY3" fmla="*/ 2 h 6858000"/>
              <a:gd name="connsiteX4" fmla="*/ 11322200 w 11593823"/>
              <a:gd name="connsiteY4" fmla="*/ 0 h 6858000"/>
              <a:gd name="connsiteX5" fmla="*/ 11322198 w 11593823"/>
              <a:gd name="connsiteY5" fmla="*/ 2 h 6858000"/>
              <a:gd name="connsiteX6" fmla="*/ 11593823 w 11593823"/>
              <a:gd name="connsiteY6" fmla="*/ 2 h 6858000"/>
              <a:gd name="connsiteX7" fmla="*/ 11322197 w 11593823"/>
              <a:gd name="connsiteY7" fmla="*/ 4 h 6858000"/>
              <a:gd name="connsiteX8" fmla="*/ 5311608 w 11593823"/>
              <a:gd name="connsiteY8" fmla="*/ 6858000 h 6858000"/>
              <a:gd name="connsiteX9" fmla="*/ 5288856 w 11593823"/>
              <a:gd name="connsiteY9" fmla="*/ 6858000 h 6858000"/>
              <a:gd name="connsiteX10" fmla="*/ 4806770 w 11593823"/>
              <a:gd name="connsiteY10" fmla="*/ 6858000 h 6858000"/>
              <a:gd name="connsiteX11" fmla="*/ 4676142 w 11593823"/>
              <a:gd name="connsiteY11" fmla="*/ 6858000 h 6858000"/>
              <a:gd name="connsiteX12" fmla="*/ 3082273 w 11593823"/>
              <a:gd name="connsiteY12" fmla="*/ 6858000 h 6858000"/>
              <a:gd name="connsiteX13" fmla="*/ 2625273 w 11593823"/>
              <a:gd name="connsiteY13" fmla="*/ 6858000 h 6858000"/>
              <a:gd name="connsiteX14" fmla="*/ 2155010 w 11593823"/>
              <a:gd name="connsiteY14" fmla="*/ 6858000 h 6858000"/>
              <a:gd name="connsiteX15" fmla="*/ 0 w 11593823"/>
              <a:gd name="connsiteY15" fmla="*/ 6858000 h 6858000"/>
              <a:gd name="connsiteX16" fmla="*/ 0 w 11593823"/>
              <a:gd name="connsiteY16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11322200 w 11593823"/>
              <a:gd name="connsiteY3" fmla="*/ 0 h 6858000"/>
              <a:gd name="connsiteX4" fmla="*/ 11322198 w 11593823"/>
              <a:gd name="connsiteY4" fmla="*/ 2 h 6858000"/>
              <a:gd name="connsiteX5" fmla="*/ 11593823 w 11593823"/>
              <a:gd name="connsiteY5" fmla="*/ 2 h 6858000"/>
              <a:gd name="connsiteX6" fmla="*/ 11322197 w 11593823"/>
              <a:gd name="connsiteY6" fmla="*/ 4 h 6858000"/>
              <a:gd name="connsiteX7" fmla="*/ 5311608 w 11593823"/>
              <a:gd name="connsiteY7" fmla="*/ 6858000 h 6858000"/>
              <a:gd name="connsiteX8" fmla="*/ 5288856 w 11593823"/>
              <a:gd name="connsiteY8" fmla="*/ 6858000 h 6858000"/>
              <a:gd name="connsiteX9" fmla="*/ 4806770 w 11593823"/>
              <a:gd name="connsiteY9" fmla="*/ 6858000 h 6858000"/>
              <a:gd name="connsiteX10" fmla="*/ 4676142 w 11593823"/>
              <a:gd name="connsiteY10" fmla="*/ 6858000 h 6858000"/>
              <a:gd name="connsiteX11" fmla="*/ 3082273 w 11593823"/>
              <a:gd name="connsiteY11" fmla="*/ 6858000 h 6858000"/>
              <a:gd name="connsiteX12" fmla="*/ 2625273 w 11593823"/>
              <a:gd name="connsiteY12" fmla="*/ 6858000 h 6858000"/>
              <a:gd name="connsiteX13" fmla="*/ 2155010 w 11593823"/>
              <a:gd name="connsiteY13" fmla="*/ 6858000 h 6858000"/>
              <a:gd name="connsiteX14" fmla="*/ 0 w 11593823"/>
              <a:gd name="connsiteY14" fmla="*/ 6858000 h 6858000"/>
              <a:gd name="connsiteX15" fmla="*/ 0 w 11593823"/>
              <a:gd name="connsiteY15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11322200 w 11593823"/>
              <a:gd name="connsiteY2" fmla="*/ 0 h 6858000"/>
              <a:gd name="connsiteX3" fmla="*/ 11322198 w 11593823"/>
              <a:gd name="connsiteY3" fmla="*/ 2 h 6858000"/>
              <a:gd name="connsiteX4" fmla="*/ 11593823 w 11593823"/>
              <a:gd name="connsiteY4" fmla="*/ 2 h 6858000"/>
              <a:gd name="connsiteX5" fmla="*/ 11322197 w 11593823"/>
              <a:gd name="connsiteY5" fmla="*/ 4 h 6858000"/>
              <a:gd name="connsiteX6" fmla="*/ 5311608 w 11593823"/>
              <a:gd name="connsiteY6" fmla="*/ 6858000 h 6858000"/>
              <a:gd name="connsiteX7" fmla="*/ 5288856 w 11593823"/>
              <a:gd name="connsiteY7" fmla="*/ 6858000 h 6858000"/>
              <a:gd name="connsiteX8" fmla="*/ 4806770 w 11593823"/>
              <a:gd name="connsiteY8" fmla="*/ 6858000 h 6858000"/>
              <a:gd name="connsiteX9" fmla="*/ 4676142 w 11593823"/>
              <a:gd name="connsiteY9" fmla="*/ 6858000 h 6858000"/>
              <a:gd name="connsiteX10" fmla="*/ 3082273 w 11593823"/>
              <a:gd name="connsiteY10" fmla="*/ 6858000 h 6858000"/>
              <a:gd name="connsiteX11" fmla="*/ 2625273 w 11593823"/>
              <a:gd name="connsiteY11" fmla="*/ 6858000 h 6858000"/>
              <a:gd name="connsiteX12" fmla="*/ 2155010 w 11593823"/>
              <a:gd name="connsiteY12" fmla="*/ 6858000 h 6858000"/>
              <a:gd name="connsiteX13" fmla="*/ 0 w 11593823"/>
              <a:gd name="connsiteY13" fmla="*/ 6858000 h 6858000"/>
              <a:gd name="connsiteX14" fmla="*/ 0 w 11593823"/>
              <a:gd name="connsiteY14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3082273 w 11593823"/>
              <a:gd name="connsiteY9" fmla="*/ 6858000 h 6858000"/>
              <a:gd name="connsiteX10" fmla="*/ 2625273 w 11593823"/>
              <a:gd name="connsiteY10" fmla="*/ 6858000 h 6858000"/>
              <a:gd name="connsiteX11" fmla="*/ 2155010 w 11593823"/>
              <a:gd name="connsiteY11" fmla="*/ 6858000 h 6858000"/>
              <a:gd name="connsiteX12" fmla="*/ 0 w 11593823"/>
              <a:gd name="connsiteY12" fmla="*/ 6858000 h 6858000"/>
              <a:gd name="connsiteX13" fmla="*/ 0 w 11593823"/>
              <a:gd name="connsiteY13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625273 w 11593823"/>
              <a:gd name="connsiteY9" fmla="*/ 6858000 h 6858000"/>
              <a:gd name="connsiteX10" fmla="*/ 2155010 w 11593823"/>
              <a:gd name="connsiteY10" fmla="*/ 6858000 h 6858000"/>
              <a:gd name="connsiteX11" fmla="*/ 0 w 11593823"/>
              <a:gd name="connsiteY11" fmla="*/ 6858000 h 6858000"/>
              <a:gd name="connsiteX12" fmla="*/ 0 w 11593823"/>
              <a:gd name="connsiteY12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0 w 11593823"/>
              <a:gd name="connsiteY9" fmla="*/ 6858000 h 6858000"/>
              <a:gd name="connsiteX10" fmla="*/ 0 w 11593823"/>
              <a:gd name="connsiteY10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676142 w 11593823"/>
              <a:gd name="connsiteY7" fmla="*/ 6858000 h 6858000"/>
              <a:gd name="connsiteX8" fmla="*/ 0 w 11593823"/>
              <a:gd name="connsiteY8" fmla="*/ 6858000 h 6858000"/>
              <a:gd name="connsiteX9" fmla="*/ 0 w 11593823"/>
              <a:gd name="connsiteY9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0 w 11593823"/>
              <a:gd name="connsiteY7" fmla="*/ 6858000 h 6858000"/>
              <a:gd name="connsiteX8" fmla="*/ 0 w 11593823"/>
              <a:gd name="connsiteY8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0 w 11593823"/>
              <a:gd name="connsiteY6" fmla="*/ 6858000 h 6858000"/>
              <a:gd name="connsiteX7" fmla="*/ 0 w 11593823"/>
              <a:gd name="connsiteY7" fmla="*/ 0 h 6858000"/>
              <a:gd name="connsiteX0" fmla="*/ 0 w 11322200"/>
              <a:gd name="connsiteY0" fmla="*/ 0 h 6858000"/>
              <a:gd name="connsiteX1" fmla="*/ 11322200 w 11322200"/>
              <a:gd name="connsiteY1" fmla="*/ 0 h 6858000"/>
              <a:gd name="connsiteX2" fmla="*/ 11322198 w 11322200"/>
              <a:gd name="connsiteY2" fmla="*/ 2 h 6858000"/>
              <a:gd name="connsiteX3" fmla="*/ 11322197 w 11322200"/>
              <a:gd name="connsiteY3" fmla="*/ 4 h 6858000"/>
              <a:gd name="connsiteX4" fmla="*/ 5311608 w 11322200"/>
              <a:gd name="connsiteY4" fmla="*/ 6858000 h 6858000"/>
              <a:gd name="connsiteX5" fmla="*/ 0 w 11322200"/>
              <a:gd name="connsiteY5" fmla="*/ 6858000 h 6858000"/>
              <a:gd name="connsiteX6" fmla="*/ 0 w 11322200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22200" h="6858000">
                <a:moveTo>
                  <a:pt x="0" y="0"/>
                </a:moveTo>
                <a:lnTo>
                  <a:pt x="11322200" y="0"/>
                </a:lnTo>
                <a:lnTo>
                  <a:pt x="11322198" y="2"/>
                </a:lnTo>
                <a:cubicBezTo>
                  <a:pt x="11322198" y="3"/>
                  <a:pt x="11322197" y="3"/>
                  <a:pt x="11322197" y="4"/>
                </a:cubicBezTo>
                <a:lnTo>
                  <a:pt x="531160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C6C2E545-FD1E-F14A-ACC3-AA11F8E6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6294" y="1061686"/>
            <a:ext cx="8252706" cy="37933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600" cap="all" spc="300" dirty="0"/>
              <a:t>Model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36FDCA7-0AF2-4082-9481-EF2C115F2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6537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6C2E545-FD1E-F14A-ACC3-AA11F8E64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Model</a:t>
            </a:r>
            <a:r>
              <a:rPr lang="sv-SE" dirty="0"/>
              <a:t> </a:t>
            </a:r>
            <a:r>
              <a:rPr lang="sv-SE" dirty="0" err="1"/>
              <a:t>Selection</a:t>
            </a:r>
            <a:r>
              <a:rPr lang="sv-SE" dirty="0"/>
              <a:t>: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BF00FA0-1BCB-174D-93FF-FD0EBB489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Tested</a:t>
            </a:r>
            <a:r>
              <a:rPr lang="sv-SE" dirty="0"/>
              <a:t> </a:t>
            </a:r>
            <a:r>
              <a:rPr lang="sv-SE" dirty="0" err="1"/>
              <a:t>four</a:t>
            </a:r>
            <a:r>
              <a:rPr lang="sv-SE" dirty="0"/>
              <a:t> </a:t>
            </a:r>
            <a:r>
              <a:rPr lang="sv-SE" dirty="0" err="1"/>
              <a:t>classification</a:t>
            </a:r>
            <a:r>
              <a:rPr lang="sv-SE" dirty="0"/>
              <a:t> </a:t>
            </a:r>
            <a:r>
              <a:rPr lang="sv-SE" dirty="0" err="1"/>
              <a:t>models</a:t>
            </a:r>
            <a:r>
              <a:rPr lang="sv-SE" dirty="0"/>
              <a:t>:</a:t>
            </a:r>
            <a:br>
              <a:rPr lang="sv-SE" dirty="0"/>
            </a:br>
            <a:r>
              <a:rPr lang="sv-SE" dirty="0"/>
              <a:t>- KNN</a:t>
            </a:r>
            <a:br>
              <a:rPr lang="sv-SE" dirty="0"/>
            </a:br>
            <a:r>
              <a:rPr lang="sv-SE" dirty="0"/>
              <a:t>- </a:t>
            </a:r>
            <a:r>
              <a:rPr lang="sv-SE" dirty="0" err="1"/>
              <a:t>Random</a:t>
            </a:r>
            <a:r>
              <a:rPr lang="sv-SE" dirty="0"/>
              <a:t> Forest</a:t>
            </a:r>
            <a:br>
              <a:rPr lang="sv-SE" dirty="0"/>
            </a:br>
            <a:r>
              <a:rPr lang="sv-SE" dirty="0"/>
              <a:t>- SVC</a:t>
            </a:r>
            <a:br>
              <a:rPr lang="sv-SE" dirty="0"/>
            </a:br>
            <a:r>
              <a:rPr lang="sv-SE" dirty="0"/>
              <a:t>- </a:t>
            </a:r>
            <a:r>
              <a:rPr lang="sv-SE" dirty="0" err="1"/>
              <a:t>Logistic</a:t>
            </a:r>
            <a:r>
              <a:rPr lang="sv-SE" dirty="0"/>
              <a:t> Regression</a:t>
            </a:r>
          </a:p>
          <a:p>
            <a:r>
              <a:rPr lang="sv-SE" dirty="0"/>
              <a:t>Hyperparameter </a:t>
            </a:r>
            <a:r>
              <a:rPr lang="sv-SE" dirty="0" err="1"/>
              <a:t>tuning</a:t>
            </a:r>
            <a:r>
              <a:rPr lang="sv-SE" dirty="0"/>
              <a:t> for </a:t>
            </a:r>
            <a:r>
              <a:rPr lang="sv-SE" dirty="0" err="1"/>
              <a:t>three</a:t>
            </a:r>
            <a:endParaRPr lang="sv-SE" dirty="0"/>
          </a:p>
          <a:p>
            <a:r>
              <a:rPr lang="sv-SE" dirty="0"/>
              <a:t>Optimal </a:t>
            </a:r>
            <a:r>
              <a:rPr lang="sv-SE" dirty="0" err="1"/>
              <a:t>model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7543288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ell 5">
            <a:extLst>
              <a:ext uri="{FF2B5EF4-FFF2-40B4-BE49-F238E27FC236}">
                <a16:creationId xmlns:a16="http://schemas.microsoft.com/office/drawing/2014/main" id="{8026180B-A63E-F149-A46D-B52491FA96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5523366"/>
              </p:ext>
            </p:extLst>
          </p:nvPr>
        </p:nvGraphicFramePr>
        <p:xfrm>
          <a:off x="2032000" y="719666"/>
          <a:ext cx="8128000" cy="125894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262550541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97752602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270236994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39780370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914233535"/>
                    </a:ext>
                  </a:extLst>
                </a:gridCol>
              </a:tblGrid>
              <a:tr h="618861"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/>
                        <a:t>Random</a:t>
                      </a:r>
                      <a:r>
                        <a:rPr lang="sv-SE" dirty="0"/>
                        <a:t>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SVC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/>
                        <a:t>LogReg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8586204"/>
                  </a:ext>
                </a:extLst>
              </a:tr>
              <a:tr h="618861">
                <a:tc>
                  <a:txBody>
                    <a:bodyPr/>
                    <a:lstStyle/>
                    <a:p>
                      <a:r>
                        <a:rPr lang="sv-SE" dirty="0" err="1"/>
                        <a:t>Accuracy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0.881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0.890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0.879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0.890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5684671"/>
                  </a:ext>
                </a:extLst>
              </a:tr>
            </a:tbl>
          </a:graphicData>
        </a:graphic>
      </p:graphicFrame>
      <p:graphicFrame>
        <p:nvGraphicFramePr>
          <p:cNvPr id="8" name="Tabell 8">
            <a:extLst>
              <a:ext uri="{FF2B5EF4-FFF2-40B4-BE49-F238E27FC236}">
                <a16:creationId xmlns:a16="http://schemas.microsoft.com/office/drawing/2014/main" id="{2C2FF608-5B2B-7F47-A332-B38DE37CA7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0823618"/>
              </p:ext>
            </p:extLst>
          </p:nvPr>
        </p:nvGraphicFramePr>
        <p:xfrm>
          <a:off x="2032000" y="2691341"/>
          <a:ext cx="8128000" cy="199496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37619418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3414914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3296372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078640682"/>
                    </a:ext>
                  </a:extLst>
                </a:gridCol>
              </a:tblGrid>
              <a:tr h="693846"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/>
                        <a:t>Random</a:t>
                      </a:r>
                      <a:r>
                        <a:rPr lang="sv-SE" dirty="0"/>
                        <a:t>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SVC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/>
                        <a:t>LogReg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27711030"/>
                  </a:ext>
                </a:extLst>
              </a:tr>
              <a:tr h="607268">
                <a:tc>
                  <a:txBody>
                    <a:bodyPr/>
                    <a:lstStyle/>
                    <a:p>
                      <a:r>
                        <a:rPr lang="sv-SE" dirty="0" err="1"/>
                        <a:t>Recall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0.300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0.276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0.250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6756302"/>
                  </a:ext>
                </a:extLst>
              </a:tr>
              <a:tr h="693846">
                <a:tc>
                  <a:txBody>
                    <a:bodyPr/>
                    <a:lstStyle/>
                    <a:p>
                      <a:r>
                        <a:rPr lang="sv-SE" dirty="0"/>
                        <a:t>Optimal 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/>
                        <a:t>Max_depth</a:t>
                      </a:r>
                      <a:r>
                        <a:rPr lang="sv-SE" dirty="0"/>
                        <a:t> = 70</a:t>
                      </a:r>
                    </a:p>
                    <a:p>
                      <a:r>
                        <a:rPr lang="sv-SE" dirty="0" err="1"/>
                        <a:t>N_estimators</a:t>
                      </a:r>
                      <a:r>
                        <a:rPr lang="sv-SE" dirty="0"/>
                        <a:t> = 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C = 10</a:t>
                      </a:r>
                    </a:p>
                    <a:p>
                      <a:r>
                        <a:rPr lang="sv-SE" dirty="0"/>
                        <a:t>Gamma = ’</a:t>
                      </a:r>
                      <a:r>
                        <a:rPr lang="sv-SE" dirty="0" err="1"/>
                        <a:t>scale</a:t>
                      </a:r>
                      <a:r>
                        <a:rPr lang="sv-SE" dirty="0"/>
                        <a:t>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C = 10</a:t>
                      </a:r>
                    </a:p>
                    <a:p>
                      <a:r>
                        <a:rPr lang="sv-SE" dirty="0" err="1"/>
                        <a:t>Solver</a:t>
                      </a:r>
                      <a:r>
                        <a:rPr lang="sv-SE" dirty="0"/>
                        <a:t> = ’</a:t>
                      </a:r>
                      <a:r>
                        <a:rPr lang="sv-SE" dirty="0" err="1"/>
                        <a:t>liblinear</a:t>
                      </a:r>
                      <a:r>
                        <a:rPr lang="sv-SE" dirty="0"/>
                        <a:t>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8720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98094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/>
            <a:ahLst/>
            <a:cxnLst/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C75A547-BCD1-42BE-966E-53CA0AB931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70105F5E-5B61-4F51-927C-5B28DB7DD9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13A5A79-79D2-4D9D-A36A-2291A24801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3" y="0"/>
            <a:ext cx="11322200" cy="6858000"/>
          </a:xfrm>
          <a:custGeom>
            <a:avLst/>
            <a:gdLst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9092866 w 11593823"/>
              <a:gd name="connsiteY6" fmla="*/ 0 h 6858000"/>
              <a:gd name="connsiteX7" fmla="*/ 11322200 w 11593823"/>
              <a:gd name="connsiteY7" fmla="*/ 0 h 6858000"/>
              <a:gd name="connsiteX8" fmla="*/ 11322198 w 11593823"/>
              <a:gd name="connsiteY8" fmla="*/ 2 h 6858000"/>
              <a:gd name="connsiteX9" fmla="*/ 11593823 w 11593823"/>
              <a:gd name="connsiteY9" fmla="*/ 2 h 6858000"/>
              <a:gd name="connsiteX10" fmla="*/ 11322197 w 11593823"/>
              <a:gd name="connsiteY10" fmla="*/ 4 h 6858000"/>
              <a:gd name="connsiteX11" fmla="*/ 5311608 w 11593823"/>
              <a:gd name="connsiteY11" fmla="*/ 6858000 h 6858000"/>
              <a:gd name="connsiteX12" fmla="*/ 5288856 w 11593823"/>
              <a:gd name="connsiteY12" fmla="*/ 6858000 h 6858000"/>
              <a:gd name="connsiteX13" fmla="*/ 4806770 w 11593823"/>
              <a:gd name="connsiteY13" fmla="*/ 6858000 h 6858000"/>
              <a:gd name="connsiteX14" fmla="*/ 4676142 w 11593823"/>
              <a:gd name="connsiteY14" fmla="*/ 6858000 h 6858000"/>
              <a:gd name="connsiteX15" fmla="*/ 3082273 w 11593823"/>
              <a:gd name="connsiteY15" fmla="*/ 6858000 h 6858000"/>
              <a:gd name="connsiteX16" fmla="*/ 2625273 w 11593823"/>
              <a:gd name="connsiteY16" fmla="*/ 6858000 h 6858000"/>
              <a:gd name="connsiteX17" fmla="*/ 2155010 w 11593823"/>
              <a:gd name="connsiteY17" fmla="*/ 6858000 h 6858000"/>
              <a:gd name="connsiteX18" fmla="*/ 0 w 11593823"/>
              <a:gd name="connsiteY18" fmla="*/ 685800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9092864 w 11593823"/>
              <a:gd name="connsiteY5" fmla="*/ 2 h 6858000"/>
              <a:gd name="connsiteX6" fmla="*/ 11322200 w 11593823"/>
              <a:gd name="connsiteY6" fmla="*/ 0 h 6858000"/>
              <a:gd name="connsiteX7" fmla="*/ 11322198 w 11593823"/>
              <a:gd name="connsiteY7" fmla="*/ 2 h 6858000"/>
              <a:gd name="connsiteX8" fmla="*/ 11593823 w 11593823"/>
              <a:gd name="connsiteY8" fmla="*/ 2 h 6858000"/>
              <a:gd name="connsiteX9" fmla="*/ 11322197 w 11593823"/>
              <a:gd name="connsiteY9" fmla="*/ 4 h 6858000"/>
              <a:gd name="connsiteX10" fmla="*/ 5311608 w 11593823"/>
              <a:gd name="connsiteY10" fmla="*/ 6858000 h 6858000"/>
              <a:gd name="connsiteX11" fmla="*/ 5288856 w 11593823"/>
              <a:gd name="connsiteY11" fmla="*/ 6858000 h 6858000"/>
              <a:gd name="connsiteX12" fmla="*/ 4806770 w 11593823"/>
              <a:gd name="connsiteY12" fmla="*/ 6858000 h 6858000"/>
              <a:gd name="connsiteX13" fmla="*/ 4676142 w 11593823"/>
              <a:gd name="connsiteY13" fmla="*/ 6858000 h 6858000"/>
              <a:gd name="connsiteX14" fmla="*/ 3082273 w 11593823"/>
              <a:gd name="connsiteY14" fmla="*/ 6858000 h 6858000"/>
              <a:gd name="connsiteX15" fmla="*/ 2625273 w 11593823"/>
              <a:gd name="connsiteY15" fmla="*/ 6858000 h 6858000"/>
              <a:gd name="connsiteX16" fmla="*/ 2155010 w 11593823"/>
              <a:gd name="connsiteY16" fmla="*/ 6858000 h 6858000"/>
              <a:gd name="connsiteX17" fmla="*/ 0 w 11593823"/>
              <a:gd name="connsiteY17" fmla="*/ 6858000 h 6858000"/>
              <a:gd name="connsiteX18" fmla="*/ 0 w 11593823"/>
              <a:gd name="connsiteY18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676142 w 11593823"/>
              <a:gd name="connsiteY2" fmla="*/ 0 h 6858000"/>
              <a:gd name="connsiteX3" fmla="*/ 4806770 w 11593823"/>
              <a:gd name="connsiteY3" fmla="*/ 0 h 6858000"/>
              <a:gd name="connsiteX4" fmla="*/ 4806770 w 11593823"/>
              <a:gd name="connsiteY4" fmla="*/ 2 h 6858000"/>
              <a:gd name="connsiteX5" fmla="*/ 11322200 w 11593823"/>
              <a:gd name="connsiteY5" fmla="*/ 0 h 6858000"/>
              <a:gd name="connsiteX6" fmla="*/ 11322198 w 11593823"/>
              <a:gd name="connsiteY6" fmla="*/ 2 h 6858000"/>
              <a:gd name="connsiteX7" fmla="*/ 11593823 w 11593823"/>
              <a:gd name="connsiteY7" fmla="*/ 2 h 6858000"/>
              <a:gd name="connsiteX8" fmla="*/ 11322197 w 11593823"/>
              <a:gd name="connsiteY8" fmla="*/ 4 h 6858000"/>
              <a:gd name="connsiteX9" fmla="*/ 5311608 w 11593823"/>
              <a:gd name="connsiteY9" fmla="*/ 6858000 h 6858000"/>
              <a:gd name="connsiteX10" fmla="*/ 5288856 w 11593823"/>
              <a:gd name="connsiteY10" fmla="*/ 6858000 h 6858000"/>
              <a:gd name="connsiteX11" fmla="*/ 4806770 w 11593823"/>
              <a:gd name="connsiteY11" fmla="*/ 6858000 h 6858000"/>
              <a:gd name="connsiteX12" fmla="*/ 4676142 w 11593823"/>
              <a:gd name="connsiteY12" fmla="*/ 6858000 h 6858000"/>
              <a:gd name="connsiteX13" fmla="*/ 3082273 w 11593823"/>
              <a:gd name="connsiteY13" fmla="*/ 6858000 h 6858000"/>
              <a:gd name="connsiteX14" fmla="*/ 2625273 w 11593823"/>
              <a:gd name="connsiteY14" fmla="*/ 6858000 h 6858000"/>
              <a:gd name="connsiteX15" fmla="*/ 2155010 w 11593823"/>
              <a:gd name="connsiteY15" fmla="*/ 6858000 h 6858000"/>
              <a:gd name="connsiteX16" fmla="*/ 0 w 11593823"/>
              <a:gd name="connsiteY16" fmla="*/ 6858000 h 6858000"/>
              <a:gd name="connsiteX17" fmla="*/ 0 w 11593823"/>
              <a:gd name="connsiteY17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4806770 w 11593823"/>
              <a:gd name="connsiteY3" fmla="*/ 2 h 6858000"/>
              <a:gd name="connsiteX4" fmla="*/ 11322200 w 11593823"/>
              <a:gd name="connsiteY4" fmla="*/ 0 h 6858000"/>
              <a:gd name="connsiteX5" fmla="*/ 11322198 w 11593823"/>
              <a:gd name="connsiteY5" fmla="*/ 2 h 6858000"/>
              <a:gd name="connsiteX6" fmla="*/ 11593823 w 11593823"/>
              <a:gd name="connsiteY6" fmla="*/ 2 h 6858000"/>
              <a:gd name="connsiteX7" fmla="*/ 11322197 w 11593823"/>
              <a:gd name="connsiteY7" fmla="*/ 4 h 6858000"/>
              <a:gd name="connsiteX8" fmla="*/ 5311608 w 11593823"/>
              <a:gd name="connsiteY8" fmla="*/ 6858000 h 6858000"/>
              <a:gd name="connsiteX9" fmla="*/ 5288856 w 11593823"/>
              <a:gd name="connsiteY9" fmla="*/ 6858000 h 6858000"/>
              <a:gd name="connsiteX10" fmla="*/ 4806770 w 11593823"/>
              <a:gd name="connsiteY10" fmla="*/ 6858000 h 6858000"/>
              <a:gd name="connsiteX11" fmla="*/ 4676142 w 11593823"/>
              <a:gd name="connsiteY11" fmla="*/ 6858000 h 6858000"/>
              <a:gd name="connsiteX12" fmla="*/ 3082273 w 11593823"/>
              <a:gd name="connsiteY12" fmla="*/ 6858000 h 6858000"/>
              <a:gd name="connsiteX13" fmla="*/ 2625273 w 11593823"/>
              <a:gd name="connsiteY13" fmla="*/ 6858000 h 6858000"/>
              <a:gd name="connsiteX14" fmla="*/ 2155010 w 11593823"/>
              <a:gd name="connsiteY14" fmla="*/ 6858000 h 6858000"/>
              <a:gd name="connsiteX15" fmla="*/ 0 w 11593823"/>
              <a:gd name="connsiteY15" fmla="*/ 6858000 h 6858000"/>
              <a:gd name="connsiteX16" fmla="*/ 0 w 11593823"/>
              <a:gd name="connsiteY16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4806770 w 11593823"/>
              <a:gd name="connsiteY2" fmla="*/ 0 h 6858000"/>
              <a:gd name="connsiteX3" fmla="*/ 11322200 w 11593823"/>
              <a:gd name="connsiteY3" fmla="*/ 0 h 6858000"/>
              <a:gd name="connsiteX4" fmla="*/ 11322198 w 11593823"/>
              <a:gd name="connsiteY4" fmla="*/ 2 h 6858000"/>
              <a:gd name="connsiteX5" fmla="*/ 11593823 w 11593823"/>
              <a:gd name="connsiteY5" fmla="*/ 2 h 6858000"/>
              <a:gd name="connsiteX6" fmla="*/ 11322197 w 11593823"/>
              <a:gd name="connsiteY6" fmla="*/ 4 h 6858000"/>
              <a:gd name="connsiteX7" fmla="*/ 5311608 w 11593823"/>
              <a:gd name="connsiteY7" fmla="*/ 6858000 h 6858000"/>
              <a:gd name="connsiteX8" fmla="*/ 5288856 w 11593823"/>
              <a:gd name="connsiteY8" fmla="*/ 6858000 h 6858000"/>
              <a:gd name="connsiteX9" fmla="*/ 4806770 w 11593823"/>
              <a:gd name="connsiteY9" fmla="*/ 6858000 h 6858000"/>
              <a:gd name="connsiteX10" fmla="*/ 4676142 w 11593823"/>
              <a:gd name="connsiteY10" fmla="*/ 6858000 h 6858000"/>
              <a:gd name="connsiteX11" fmla="*/ 3082273 w 11593823"/>
              <a:gd name="connsiteY11" fmla="*/ 6858000 h 6858000"/>
              <a:gd name="connsiteX12" fmla="*/ 2625273 w 11593823"/>
              <a:gd name="connsiteY12" fmla="*/ 6858000 h 6858000"/>
              <a:gd name="connsiteX13" fmla="*/ 2155010 w 11593823"/>
              <a:gd name="connsiteY13" fmla="*/ 6858000 h 6858000"/>
              <a:gd name="connsiteX14" fmla="*/ 0 w 11593823"/>
              <a:gd name="connsiteY14" fmla="*/ 6858000 h 6858000"/>
              <a:gd name="connsiteX15" fmla="*/ 0 w 11593823"/>
              <a:gd name="connsiteY15" fmla="*/ 0 h 6858000"/>
              <a:gd name="connsiteX0" fmla="*/ 0 w 11593823"/>
              <a:gd name="connsiteY0" fmla="*/ 0 h 6858000"/>
              <a:gd name="connsiteX1" fmla="*/ 2155010 w 11593823"/>
              <a:gd name="connsiteY1" fmla="*/ 0 h 6858000"/>
              <a:gd name="connsiteX2" fmla="*/ 11322200 w 11593823"/>
              <a:gd name="connsiteY2" fmla="*/ 0 h 6858000"/>
              <a:gd name="connsiteX3" fmla="*/ 11322198 w 11593823"/>
              <a:gd name="connsiteY3" fmla="*/ 2 h 6858000"/>
              <a:gd name="connsiteX4" fmla="*/ 11593823 w 11593823"/>
              <a:gd name="connsiteY4" fmla="*/ 2 h 6858000"/>
              <a:gd name="connsiteX5" fmla="*/ 11322197 w 11593823"/>
              <a:gd name="connsiteY5" fmla="*/ 4 h 6858000"/>
              <a:gd name="connsiteX6" fmla="*/ 5311608 w 11593823"/>
              <a:gd name="connsiteY6" fmla="*/ 6858000 h 6858000"/>
              <a:gd name="connsiteX7" fmla="*/ 5288856 w 11593823"/>
              <a:gd name="connsiteY7" fmla="*/ 6858000 h 6858000"/>
              <a:gd name="connsiteX8" fmla="*/ 4806770 w 11593823"/>
              <a:gd name="connsiteY8" fmla="*/ 6858000 h 6858000"/>
              <a:gd name="connsiteX9" fmla="*/ 4676142 w 11593823"/>
              <a:gd name="connsiteY9" fmla="*/ 6858000 h 6858000"/>
              <a:gd name="connsiteX10" fmla="*/ 3082273 w 11593823"/>
              <a:gd name="connsiteY10" fmla="*/ 6858000 h 6858000"/>
              <a:gd name="connsiteX11" fmla="*/ 2625273 w 11593823"/>
              <a:gd name="connsiteY11" fmla="*/ 6858000 h 6858000"/>
              <a:gd name="connsiteX12" fmla="*/ 2155010 w 11593823"/>
              <a:gd name="connsiteY12" fmla="*/ 6858000 h 6858000"/>
              <a:gd name="connsiteX13" fmla="*/ 0 w 11593823"/>
              <a:gd name="connsiteY13" fmla="*/ 6858000 h 6858000"/>
              <a:gd name="connsiteX14" fmla="*/ 0 w 11593823"/>
              <a:gd name="connsiteY14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3082273 w 11593823"/>
              <a:gd name="connsiteY9" fmla="*/ 6858000 h 6858000"/>
              <a:gd name="connsiteX10" fmla="*/ 2625273 w 11593823"/>
              <a:gd name="connsiteY10" fmla="*/ 6858000 h 6858000"/>
              <a:gd name="connsiteX11" fmla="*/ 2155010 w 11593823"/>
              <a:gd name="connsiteY11" fmla="*/ 6858000 h 6858000"/>
              <a:gd name="connsiteX12" fmla="*/ 0 w 11593823"/>
              <a:gd name="connsiteY12" fmla="*/ 6858000 h 6858000"/>
              <a:gd name="connsiteX13" fmla="*/ 0 w 11593823"/>
              <a:gd name="connsiteY13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625273 w 11593823"/>
              <a:gd name="connsiteY9" fmla="*/ 6858000 h 6858000"/>
              <a:gd name="connsiteX10" fmla="*/ 2155010 w 11593823"/>
              <a:gd name="connsiteY10" fmla="*/ 6858000 h 6858000"/>
              <a:gd name="connsiteX11" fmla="*/ 0 w 11593823"/>
              <a:gd name="connsiteY11" fmla="*/ 6858000 h 6858000"/>
              <a:gd name="connsiteX12" fmla="*/ 0 w 11593823"/>
              <a:gd name="connsiteY12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2155010 w 11593823"/>
              <a:gd name="connsiteY9" fmla="*/ 6858000 h 6858000"/>
              <a:gd name="connsiteX10" fmla="*/ 0 w 11593823"/>
              <a:gd name="connsiteY10" fmla="*/ 6858000 h 6858000"/>
              <a:gd name="connsiteX11" fmla="*/ 0 w 11593823"/>
              <a:gd name="connsiteY11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806770 w 11593823"/>
              <a:gd name="connsiteY7" fmla="*/ 6858000 h 6858000"/>
              <a:gd name="connsiteX8" fmla="*/ 4676142 w 11593823"/>
              <a:gd name="connsiteY8" fmla="*/ 6858000 h 6858000"/>
              <a:gd name="connsiteX9" fmla="*/ 0 w 11593823"/>
              <a:gd name="connsiteY9" fmla="*/ 6858000 h 6858000"/>
              <a:gd name="connsiteX10" fmla="*/ 0 w 11593823"/>
              <a:gd name="connsiteY10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4676142 w 11593823"/>
              <a:gd name="connsiteY7" fmla="*/ 6858000 h 6858000"/>
              <a:gd name="connsiteX8" fmla="*/ 0 w 11593823"/>
              <a:gd name="connsiteY8" fmla="*/ 6858000 h 6858000"/>
              <a:gd name="connsiteX9" fmla="*/ 0 w 11593823"/>
              <a:gd name="connsiteY9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5288856 w 11593823"/>
              <a:gd name="connsiteY6" fmla="*/ 6858000 h 6858000"/>
              <a:gd name="connsiteX7" fmla="*/ 0 w 11593823"/>
              <a:gd name="connsiteY7" fmla="*/ 6858000 h 6858000"/>
              <a:gd name="connsiteX8" fmla="*/ 0 w 11593823"/>
              <a:gd name="connsiteY8" fmla="*/ 0 h 6858000"/>
              <a:gd name="connsiteX0" fmla="*/ 0 w 11593823"/>
              <a:gd name="connsiteY0" fmla="*/ 0 h 6858000"/>
              <a:gd name="connsiteX1" fmla="*/ 11322200 w 11593823"/>
              <a:gd name="connsiteY1" fmla="*/ 0 h 6858000"/>
              <a:gd name="connsiteX2" fmla="*/ 11322198 w 11593823"/>
              <a:gd name="connsiteY2" fmla="*/ 2 h 6858000"/>
              <a:gd name="connsiteX3" fmla="*/ 11593823 w 11593823"/>
              <a:gd name="connsiteY3" fmla="*/ 2 h 6858000"/>
              <a:gd name="connsiteX4" fmla="*/ 11322197 w 11593823"/>
              <a:gd name="connsiteY4" fmla="*/ 4 h 6858000"/>
              <a:gd name="connsiteX5" fmla="*/ 5311608 w 11593823"/>
              <a:gd name="connsiteY5" fmla="*/ 6858000 h 6858000"/>
              <a:gd name="connsiteX6" fmla="*/ 0 w 11593823"/>
              <a:gd name="connsiteY6" fmla="*/ 6858000 h 6858000"/>
              <a:gd name="connsiteX7" fmla="*/ 0 w 11593823"/>
              <a:gd name="connsiteY7" fmla="*/ 0 h 6858000"/>
              <a:gd name="connsiteX0" fmla="*/ 0 w 11322200"/>
              <a:gd name="connsiteY0" fmla="*/ 0 h 6858000"/>
              <a:gd name="connsiteX1" fmla="*/ 11322200 w 11322200"/>
              <a:gd name="connsiteY1" fmla="*/ 0 h 6858000"/>
              <a:gd name="connsiteX2" fmla="*/ 11322198 w 11322200"/>
              <a:gd name="connsiteY2" fmla="*/ 2 h 6858000"/>
              <a:gd name="connsiteX3" fmla="*/ 11322197 w 11322200"/>
              <a:gd name="connsiteY3" fmla="*/ 4 h 6858000"/>
              <a:gd name="connsiteX4" fmla="*/ 5311608 w 11322200"/>
              <a:gd name="connsiteY4" fmla="*/ 6858000 h 6858000"/>
              <a:gd name="connsiteX5" fmla="*/ 0 w 11322200"/>
              <a:gd name="connsiteY5" fmla="*/ 6858000 h 6858000"/>
              <a:gd name="connsiteX6" fmla="*/ 0 w 11322200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322200" h="6858000">
                <a:moveTo>
                  <a:pt x="0" y="0"/>
                </a:moveTo>
                <a:lnTo>
                  <a:pt x="11322200" y="0"/>
                </a:lnTo>
                <a:lnTo>
                  <a:pt x="11322198" y="2"/>
                </a:lnTo>
                <a:cubicBezTo>
                  <a:pt x="11322198" y="3"/>
                  <a:pt x="11322197" y="3"/>
                  <a:pt x="11322197" y="4"/>
                </a:cubicBezTo>
                <a:lnTo>
                  <a:pt x="5311608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C6C2E545-FD1E-F14A-ACC3-AA11F8E6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6294" y="1061686"/>
            <a:ext cx="8252706" cy="379333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r"/>
            <a:r>
              <a:rPr lang="en-US" sz="6600" cap="all" spc="300" dirty="0"/>
              <a:t>Performance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36FDCA7-0AF2-4082-9481-EF2C115F2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9814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4C10E27-A071-214F-98E1-72E2C3FA3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The Challenge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D7294ED-887B-5740-8597-D3D245E28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464232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FA294778-47A8-4EEF-9689-F6964D44D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BD2A511A-065F-489D-9CF0-FEF36143A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5318060" y="0"/>
            <a:ext cx="6885325" cy="6858000"/>
          </a:xfrm>
          <a:custGeom>
            <a:avLst/>
            <a:gdLst>
              <a:gd name="connsiteX0" fmla="*/ 4456883 w 6885325"/>
              <a:gd name="connsiteY0" fmla="*/ 6858000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4456884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9" fmla="*/ 4456884 w 6885325"/>
              <a:gd name="connsiteY9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4070876 h 6858000"/>
              <a:gd name="connsiteX8" fmla="*/ 6885325 w 6885325"/>
              <a:gd name="connsiteY8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4 w 6885325"/>
              <a:gd name="connsiteY6" fmla="*/ 4070877 h 6858000"/>
              <a:gd name="connsiteX7" fmla="*/ 6885325 w 6885325"/>
              <a:gd name="connsiteY7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4 w 6885325"/>
              <a:gd name="connsiteY5" fmla="*/ 1545582 h 6858000"/>
              <a:gd name="connsiteX6" fmla="*/ 6885325 w 6885325"/>
              <a:gd name="connsiteY6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1545581 h 6858000"/>
              <a:gd name="connsiteX5" fmla="*/ 6885325 w 6885325"/>
              <a:gd name="connsiteY5" fmla="*/ 6857999 h 6858000"/>
              <a:gd name="connsiteX0" fmla="*/ 6885325 w 6885325"/>
              <a:gd name="connsiteY0" fmla="*/ 6857999 h 6858000"/>
              <a:gd name="connsiteX1" fmla="*/ 0 w 6885325"/>
              <a:gd name="connsiteY1" fmla="*/ 6858000 h 6858000"/>
              <a:gd name="connsiteX2" fmla="*/ 6010592 w 6885325"/>
              <a:gd name="connsiteY2" fmla="*/ 0 h 6858000"/>
              <a:gd name="connsiteX3" fmla="*/ 6885325 w 6885325"/>
              <a:gd name="connsiteY3" fmla="*/ 0 h 6858000"/>
              <a:gd name="connsiteX4" fmla="*/ 6885325 w 6885325"/>
              <a:gd name="connsiteY4" fmla="*/ 68579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85325" h="6858000">
                <a:moveTo>
                  <a:pt x="6885325" y="6857999"/>
                </a:moveTo>
                <a:lnTo>
                  <a:pt x="0" y="6858000"/>
                </a:lnTo>
                <a:lnTo>
                  <a:pt x="6010592" y="0"/>
                </a:lnTo>
                <a:lnTo>
                  <a:pt x="6885325" y="0"/>
                </a:lnTo>
                <a:lnTo>
                  <a:pt x="6885325" y="6857999"/>
                </a:lnTo>
                <a:close/>
              </a:path>
            </a:pathLst>
          </a:cu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6F626582-88CC-4CA0-8BC6-94550FF9E6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1317267" cy="6858000"/>
          </a:xfrm>
          <a:custGeom>
            <a:avLst/>
            <a:gdLst>
              <a:gd name="connsiteX0" fmla="*/ 0 w 11317267"/>
              <a:gd name="connsiteY0" fmla="*/ 0 h 6858000"/>
              <a:gd name="connsiteX1" fmla="*/ 11317267 w 11317267"/>
              <a:gd name="connsiteY1" fmla="*/ 0 h 6858000"/>
              <a:gd name="connsiteX2" fmla="*/ 5306679 w 11317267"/>
              <a:gd name="connsiteY2" fmla="*/ 6857996 h 6858000"/>
              <a:gd name="connsiteX3" fmla="*/ 5306677 w 11317267"/>
              <a:gd name="connsiteY3" fmla="*/ 6857998 h 6858000"/>
              <a:gd name="connsiteX4" fmla="*/ 5306675 w 11317267"/>
              <a:gd name="connsiteY4" fmla="*/ 6858000 h 6858000"/>
              <a:gd name="connsiteX5" fmla="*/ 0 w 11317267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317267" h="6858000">
                <a:moveTo>
                  <a:pt x="0" y="0"/>
                </a:moveTo>
                <a:lnTo>
                  <a:pt x="11317267" y="0"/>
                </a:lnTo>
                <a:lnTo>
                  <a:pt x="5306679" y="6857996"/>
                </a:lnTo>
                <a:cubicBezTo>
                  <a:pt x="5306679" y="6857997"/>
                  <a:pt x="5306677" y="6857997"/>
                  <a:pt x="5306677" y="6857998"/>
                </a:cubicBezTo>
                <a:lnTo>
                  <a:pt x="530667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latshållare för innehåll 6" descr="En bild som visar skärmbild, Färggrann, lila, Rektangel&#10;&#10;Automatiskt genererad beskrivning">
            <a:extLst>
              <a:ext uri="{FF2B5EF4-FFF2-40B4-BE49-F238E27FC236}">
                <a16:creationId xmlns:a16="http://schemas.microsoft.com/office/drawing/2014/main" id="{896023AE-D519-814D-9301-9C3ABD3A3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342574" cy="4756928"/>
          </a:xfrm>
          <a:prstGeom prst="rect">
            <a:avLst/>
          </a:prstGeom>
        </p:spPr>
      </p:pic>
      <p:graphicFrame>
        <p:nvGraphicFramePr>
          <p:cNvPr id="11" name="Tabell 11">
            <a:extLst>
              <a:ext uri="{FF2B5EF4-FFF2-40B4-BE49-F238E27FC236}">
                <a16:creationId xmlns:a16="http://schemas.microsoft.com/office/drawing/2014/main" id="{3E3CFB68-DD26-CE4C-999B-83C14E4CDE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17340"/>
              </p:ext>
            </p:extLst>
          </p:nvPr>
        </p:nvGraphicFramePr>
        <p:xfrm>
          <a:off x="1026534" y="4756928"/>
          <a:ext cx="8128000" cy="19794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4632871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411318591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8179923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312096628"/>
                    </a:ext>
                  </a:extLst>
                </a:gridCol>
              </a:tblGrid>
              <a:tr h="516361">
                <a:tc>
                  <a:txBody>
                    <a:bodyPr/>
                    <a:lstStyle/>
                    <a:p>
                      <a:r>
                        <a:rPr lang="sv-SE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/>
                        <a:t>Recall</a:t>
                      </a:r>
                      <a:r>
                        <a:rPr lang="sv-SE" dirty="0"/>
                        <a:t> (</a:t>
                      </a:r>
                      <a:r>
                        <a:rPr lang="sv-SE" dirty="0" err="1"/>
                        <a:t>share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of</a:t>
                      </a:r>
                      <a:r>
                        <a:rPr lang="sv-SE" dirty="0"/>
                        <a:t> potential </a:t>
                      </a:r>
                      <a:r>
                        <a:rPr lang="sv-SE" dirty="0" err="1"/>
                        <a:t>customers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id:d</a:t>
                      </a:r>
                      <a:r>
                        <a:rPr lang="sv-S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Precision (</a:t>
                      </a:r>
                      <a:r>
                        <a:rPr lang="sv-SE" dirty="0" err="1"/>
                        <a:t>share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of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identified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customers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correct</a:t>
                      </a:r>
                      <a:r>
                        <a:rPr lang="sv-SE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 err="1"/>
                        <a:t>Accuracy</a:t>
                      </a:r>
                      <a:r>
                        <a:rPr lang="sv-SE" dirty="0"/>
                        <a:t> (</a:t>
                      </a:r>
                      <a:r>
                        <a:rPr lang="sv-SE" dirty="0" err="1"/>
                        <a:t>share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of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people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correctly</a:t>
                      </a:r>
                      <a:r>
                        <a:rPr lang="sv-SE" dirty="0"/>
                        <a:t> </a:t>
                      </a:r>
                      <a:r>
                        <a:rPr lang="sv-SE" dirty="0" err="1"/>
                        <a:t>id:d</a:t>
                      </a:r>
                      <a:r>
                        <a:rPr lang="sv-SE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274127"/>
                  </a:ext>
                </a:extLst>
              </a:tr>
              <a:tr h="516361">
                <a:tc>
                  <a:txBody>
                    <a:bodyPr/>
                    <a:lstStyle/>
                    <a:p>
                      <a:r>
                        <a:rPr lang="sv-SE" dirty="0"/>
                        <a:t>0.395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0.309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0.519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dirty="0"/>
                        <a:t>0.872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173542"/>
                  </a:ext>
                </a:extLst>
              </a:tr>
            </a:tbl>
          </a:graphicData>
        </a:graphic>
      </p:graphicFrame>
      <p:pic>
        <p:nvPicPr>
          <p:cNvPr id="13" name="Bildobjekt 12" descr="En bild som visar gul, Grafik, symbol, Rektangel&#10;&#10;Automatiskt genererad beskrivning">
            <a:extLst>
              <a:ext uri="{FF2B5EF4-FFF2-40B4-BE49-F238E27FC236}">
                <a16:creationId xmlns:a16="http://schemas.microsoft.com/office/drawing/2014/main" id="{86310790-B05C-354A-80F4-A0AF00DC3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6051" y="0"/>
            <a:ext cx="6180344" cy="463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13330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7">
            <a:extLst>
              <a:ext uri="{FF2B5EF4-FFF2-40B4-BE49-F238E27FC236}">
                <a16:creationId xmlns:a16="http://schemas.microsoft.com/office/drawing/2014/main" id="{685B57F6-59DE-4274-A37C-F47FE4E42E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C6C2E545-FD1E-F14A-ACC3-AA11F8E6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7"/>
            <a:ext cx="8088406" cy="13608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cap="all" spc="3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Business Implications</a:t>
            </a:r>
          </a:p>
        </p:txBody>
      </p:sp>
      <p:pic>
        <p:nvPicPr>
          <p:cNvPr id="11" name="Picture 10" descr="Person walking up a stairs">
            <a:extLst>
              <a:ext uri="{FF2B5EF4-FFF2-40B4-BE49-F238E27FC236}">
                <a16:creationId xmlns:a16="http://schemas.microsoft.com/office/drawing/2014/main" id="{C32C3B8D-B273-182A-7DD6-67212D66D6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386" r="12385" b="-1"/>
          <a:stretch/>
        </p:blipFill>
        <p:spPr>
          <a:xfrm>
            <a:off x="4462998" y="10"/>
            <a:ext cx="7729002" cy="6857990"/>
          </a:xfrm>
          <a:custGeom>
            <a:avLst/>
            <a:gdLst/>
            <a:ahLst/>
            <a:cxnLst/>
            <a:rect l="l" t="t" r="r" b="b"/>
            <a:pathLst>
              <a:path w="7729002" h="6858000">
                <a:moveTo>
                  <a:pt x="6878624" y="0"/>
                </a:moveTo>
                <a:lnTo>
                  <a:pt x="7729002" y="0"/>
                </a:lnTo>
                <a:lnTo>
                  <a:pt x="7729002" y="4099788"/>
                </a:lnTo>
                <a:lnTo>
                  <a:pt x="5311608" y="6858000"/>
                </a:lnTo>
                <a:lnTo>
                  <a:pt x="868032" y="6858000"/>
                </a:lnTo>
                <a:close/>
                <a:moveTo>
                  <a:pt x="0" y="0"/>
                </a:moveTo>
                <a:lnTo>
                  <a:pt x="6878624" y="0"/>
                </a:lnTo>
                <a:lnTo>
                  <a:pt x="0" y="1"/>
                </a:lnTo>
                <a:close/>
              </a:path>
            </a:pathLst>
          </a:custGeom>
        </p:spPr>
      </p:pic>
      <p:sp>
        <p:nvSpPr>
          <p:cNvPr id="12" name="textruta 11">
            <a:extLst>
              <a:ext uri="{FF2B5EF4-FFF2-40B4-BE49-F238E27FC236}">
                <a16:creationId xmlns:a16="http://schemas.microsoft.com/office/drawing/2014/main" id="{E44ADCE3-A39E-7646-9F39-588C63D2DB3B}"/>
              </a:ext>
            </a:extLst>
          </p:cNvPr>
          <p:cNvSpPr txBox="1"/>
          <p:nvPr/>
        </p:nvSpPr>
        <p:spPr>
          <a:xfrm>
            <a:off x="1142999" y="2332030"/>
            <a:ext cx="5668460" cy="34434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r>
              <a:rPr lang="en-US" dirty="0"/>
              <a:t>Assuming a salary cost: 4000 $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r>
              <a:rPr lang="en-US" dirty="0"/>
              <a:t>Means 20 acquired customers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r>
              <a:rPr lang="en-US" dirty="0"/>
              <a:t>Given 10% conversion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r>
              <a:rPr lang="en-US" dirty="0"/>
              <a:t>Value of precision =  52 %?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r>
              <a:rPr lang="en-US" dirty="0"/>
              <a:t>Recall important as well</a:t>
            </a:r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endParaRPr lang="en-US" dirty="0"/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endParaRPr lang="en-US" dirty="0"/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endParaRPr lang="en-US" dirty="0"/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endParaRPr lang="en-US" dirty="0"/>
          </a:p>
          <a:p>
            <a:pPr marL="285750" indent="-285750">
              <a:lnSpc>
                <a:spcPct val="120000"/>
              </a:lnSpc>
              <a:spcAft>
                <a:spcPts val="600"/>
              </a:spcAft>
              <a:buFontTx/>
              <a:buChar char="-"/>
            </a:pPr>
            <a:endParaRPr lang="en-US" dirty="0"/>
          </a:p>
        </p:txBody>
      </p:sp>
      <p:cxnSp>
        <p:nvCxnSpPr>
          <p:cNvPr id="33" name="Straight Connector 29">
            <a:extLst>
              <a:ext uri="{FF2B5EF4-FFF2-40B4-BE49-F238E27FC236}">
                <a16:creationId xmlns:a16="http://schemas.microsoft.com/office/drawing/2014/main" id="{2AD042BA-B482-486E-9E0C-75374069B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3680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4C10E27-A071-214F-98E1-72E2C3FA3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The </a:t>
            </a:r>
            <a:r>
              <a:rPr lang="sv-SE" dirty="0" err="1"/>
              <a:t>Outcome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D7294ED-887B-5740-8597-D3D245E28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13800" dirty="0">
                <a:solidFill>
                  <a:srgbClr val="FFC000"/>
                </a:solidFill>
              </a:rPr>
              <a:t>5 X</a:t>
            </a:r>
          </a:p>
        </p:txBody>
      </p:sp>
    </p:spTree>
    <p:extLst>
      <p:ext uri="{BB962C8B-B14F-4D97-AF65-F5344CB8AC3E}">
        <p14:creationId xmlns:p14="http://schemas.microsoft.com/office/powerpoint/2010/main" val="40060985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FD57F13B-6973-4CE9-92F3-5EC476ED9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Money Question Stock Photo - Download Image Now - Question Mark, Currency,  Financial Loan - iStock">
            <a:extLst>
              <a:ext uri="{FF2B5EF4-FFF2-40B4-BE49-F238E27FC236}">
                <a16:creationId xmlns:a16="http://schemas.microsoft.com/office/drawing/2014/main" id="{34754915-FB1A-714C-A096-FED52BF0293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96" b="27654"/>
          <a:stretch/>
        </p:blipFill>
        <p:spPr bwMode="auto">
          <a:xfrm>
            <a:off x="20" y="10"/>
            <a:ext cx="12191979" cy="6857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Freeform: Shape 1032">
            <a:extLst>
              <a:ext uri="{FF2B5EF4-FFF2-40B4-BE49-F238E27FC236}">
                <a16:creationId xmlns:a16="http://schemas.microsoft.com/office/drawing/2014/main" id="{968B5335-D5FF-4145-97AC-3783A0DE47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35" name="Freeform: Shape 1034">
            <a:extLst>
              <a:ext uri="{FF2B5EF4-FFF2-40B4-BE49-F238E27FC236}">
                <a16:creationId xmlns:a16="http://schemas.microsoft.com/office/drawing/2014/main" id="{0C1D0562-B987-4741-985E-3AADE1075E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6494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4C10E27-A071-214F-98E1-72E2C3FA3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The Challenge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D7294ED-887B-5740-8597-D3D245E28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13800" dirty="0">
                <a:solidFill>
                  <a:srgbClr val="FFC000"/>
                </a:solidFill>
              </a:rPr>
              <a:t>200</a:t>
            </a:r>
          </a:p>
        </p:txBody>
      </p:sp>
    </p:spTree>
    <p:extLst>
      <p:ext uri="{BB962C8B-B14F-4D97-AF65-F5344CB8AC3E}">
        <p14:creationId xmlns:p14="http://schemas.microsoft.com/office/powerpoint/2010/main" val="1889892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4C10E27-A071-214F-98E1-72E2C3FA3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The Challenge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D7294ED-887B-5740-8597-D3D245E28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13800" dirty="0">
                <a:solidFill>
                  <a:srgbClr val="FFC000"/>
                </a:solidFill>
              </a:rPr>
              <a:t>200 $</a:t>
            </a:r>
          </a:p>
        </p:txBody>
      </p:sp>
    </p:spTree>
    <p:extLst>
      <p:ext uri="{BB962C8B-B14F-4D97-AF65-F5344CB8AC3E}">
        <p14:creationId xmlns:p14="http://schemas.microsoft.com/office/powerpoint/2010/main" val="1089724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4C10E27-A071-214F-98E1-72E2C3FA3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The Challenge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0D7294ED-887B-5740-8597-D3D245E28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13800" dirty="0">
                <a:solidFill>
                  <a:srgbClr val="FFC000"/>
                </a:solidFill>
              </a:rPr>
              <a:t>11 %</a:t>
            </a:r>
          </a:p>
        </p:txBody>
      </p:sp>
    </p:spTree>
    <p:extLst>
      <p:ext uri="{BB962C8B-B14F-4D97-AF65-F5344CB8AC3E}">
        <p14:creationId xmlns:p14="http://schemas.microsoft.com/office/powerpoint/2010/main" val="80853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6C2E545-FD1E-F14A-ACC3-AA11F8E64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Agenda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BF00FA0-1BCB-174D-93FF-FD0EBB489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Approach</a:t>
            </a:r>
          </a:p>
          <a:p>
            <a:r>
              <a:rPr lang="sv-SE" dirty="0" err="1"/>
              <a:t>Dataset</a:t>
            </a:r>
            <a:endParaRPr lang="sv-SE" dirty="0"/>
          </a:p>
          <a:p>
            <a:r>
              <a:rPr lang="sv-SE" dirty="0"/>
              <a:t>Feature </a:t>
            </a:r>
            <a:r>
              <a:rPr lang="sv-SE" dirty="0" err="1"/>
              <a:t>Engineering</a:t>
            </a:r>
            <a:endParaRPr lang="sv-SE" dirty="0"/>
          </a:p>
          <a:p>
            <a:r>
              <a:rPr lang="sv-SE" dirty="0" err="1"/>
              <a:t>Model</a:t>
            </a:r>
            <a:r>
              <a:rPr lang="sv-SE" dirty="0"/>
              <a:t> and </a:t>
            </a:r>
            <a:r>
              <a:rPr lang="sv-SE" dirty="0" err="1"/>
              <a:t>Performance</a:t>
            </a:r>
            <a:endParaRPr lang="sv-SE" dirty="0"/>
          </a:p>
          <a:p>
            <a:r>
              <a:rPr lang="sv-SE" dirty="0" err="1"/>
              <a:t>Conclusion</a:t>
            </a:r>
            <a:r>
              <a:rPr lang="sv-SE" dirty="0"/>
              <a:t> and Business </a:t>
            </a:r>
            <a:r>
              <a:rPr lang="sv-SE" dirty="0" err="1"/>
              <a:t>Implications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4042990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6C2E545-FD1E-F14A-ACC3-AA11F8E64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Approach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BF00FA0-1BCB-174D-93FF-FD0EBB489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err="1"/>
              <a:t>Supervised</a:t>
            </a:r>
            <a:r>
              <a:rPr lang="sv-SE" dirty="0"/>
              <a:t> </a:t>
            </a:r>
            <a:r>
              <a:rPr lang="sv-SE" dirty="0" err="1"/>
              <a:t>learning</a:t>
            </a:r>
            <a:endParaRPr lang="sv-SE" dirty="0"/>
          </a:p>
          <a:p>
            <a:r>
              <a:rPr lang="sv-SE" dirty="0" err="1"/>
              <a:t>Baseline</a:t>
            </a:r>
            <a:br>
              <a:rPr lang="sv-SE" dirty="0"/>
            </a:br>
            <a:r>
              <a:rPr lang="sv-SE" dirty="0"/>
              <a:t>- </a:t>
            </a:r>
            <a:r>
              <a:rPr lang="sv-SE" dirty="0" err="1"/>
              <a:t>Cannot</a:t>
            </a:r>
            <a:r>
              <a:rPr lang="sv-SE" dirty="0"/>
              <a:t> look to </a:t>
            </a:r>
            <a:r>
              <a:rPr lang="sv-SE" dirty="0" err="1"/>
              <a:t>accuracy</a:t>
            </a:r>
            <a:r>
              <a:rPr lang="sv-SE" dirty="0"/>
              <a:t> (86% benchmark)</a:t>
            </a:r>
            <a:br>
              <a:rPr lang="sv-SE" dirty="0"/>
            </a:br>
            <a:r>
              <a:rPr lang="sv-SE" dirty="0"/>
              <a:t>- Business </a:t>
            </a:r>
            <a:r>
              <a:rPr lang="sv-SE" dirty="0" err="1"/>
              <a:t>value</a:t>
            </a:r>
            <a:r>
              <a:rPr lang="sv-SE" dirty="0"/>
              <a:t> in </a:t>
            </a:r>
            <a:r>
              <a:rPr lang="sv-SE" dirty="0" err="1"/>
              <a:t>capturing</a:t>
            </a:r>
            <a:r>
              <a:rPr lang="sv-SE" dirty="0"/>
              <a:t> potential </a:t>
            </a:r>
            <a:r>
              <a:rPr lang="sv-SE" dirty="0" err="1"/>
              <a:t>customers</a:t>
            </a:r>
            <a:endParaRPr lang="sv-SE" dirty="0"/>
          </a:p>
          <a:p>
            <a:r>
              <a:rPr lang="sv-SE" dirty="0" err="1"/>
              <a:t>Want</a:t>
            </a:r>
            <a:r>
              <a:rPr lang="sv-SE" dirty="0"/>
              <a:t> to </a:t>
            </a:r>
            <a:r>
              <a:rPr lang="sv-SE" dirty="0" err="1"/>
              <a:t>optimize</a:t>
            </a:r>
            <a:r>
              <a:rPr lang="sv-SE" dirty="0"/>
              <a:t> for precision and </a:t>
            </a:r>
            <a:r>
              <a:rPr lang="sv-SE" dirty="0" err="1"/>
              <a:t>recall</a:t>
            </a:r>
            <a:endParaRPr lang="sv-SE" dirty="0"/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026280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6C2E545-FD1E-F14A-ACC3-AA11F8E64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Dataset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BF00FA0-1BCB-174D-93FF-FD0EBB489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Three </a:t>
            </a:r>
            <a:r>
              <a:rPr lang="sv-SE" dirty="0" err="1"/>
              <a:t>types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columns</a:t>
            </a:r>
            <a:br>
              <a:rPr lang="sv-SE" dirty="0"/>
            </a:br>
            <a:r>
              <a:rPr lang="sv-SE" dirty="0"/>
              <a:t>- </a:t>
            </a:r>
            <a:r>
              <a:rPr lang="sv-SE" dirty="0" err="1"/>
              <a:t>Customer</a:t>
            </a:r>
            <a:r>
              <a:rPr lang="sv-SE" dirty="0"/>
              <a:t> info  (age, </a:t>
            </a:r>
            <a:r>
              <a:rPr lang="sv-SE" dirty="0" err="1"/>
              <a:t>marital</a:t>
            </a:r>
            <a:r>
              <a:rPr lang="sv-SE" dirty="0"/>
              <a:t> status, </a:t>
            </a:r>
            <a:r>
              <a:rPr lang="sv-SE" dirty="0" err="1"/>
              <a:t>education</a:t>
            </a:r>
            <a:r>
              <a:rPr lang="sv-SE" dirty="0"/>
              <a:t>, </a:t>
            </a:r>
            <a:r>
              <a:rPr lang="sv-SE" dirty="0" err="1"/>
              <a:t>job</a:t>
            </a:r>
            <a:r>
              <a:rPr lang="sv-SE" dirty="0"/>
              <a:t>…)</a:t>
            </a:r>
            <a:br>
              <a:rPr lang="sv-SE" dirty="0"/>
            </a:br>
            <a:r>
              <a:rPr lang="sv-SE" dirty="0"/>
              <a:t>- Action info (prior </a:t>
            </a:r>
            <a:r>
              <a:rPr lang="sv-SE" dirty="0" err="1"/>
              <a:t>contacts</a:t>
            </a:r>
            <a:r>
              <a:rPr lang="sv-SE" dirty="0"/>
              <a:t>, </a:t>
            </a:r>
            <a:r>
              <a:rPr lang="sv-SE" dirty="0" err="1"/>
              <a:t>campaigns</a:t>
            </a:r>
            <a:r>
              <a:rPr lang="sv-SE" dirty="0"/>
              <a:t>…)</a:t>
            </a:r>
            <a:br>
              <a:rPr lang="sv-SE" dirty="0"/>
            </a:br>
            <a:r>
              <a:rPr lang="sv-SE" dirty="0"/>
              <a:t>- </a:t>
            </a:r>
            <a:r>
              <a:rPr lang="sv-SE" dirty="0" err="1"/>
              <a:t>Makroeconomic</a:t>
            </a:r>
            <a:r>
              <a:rPr lang="sv-SE" dirty="0"/>
              <a:t> </a:t>
            </a:r>
            <a:r>
              <a:rPr lang="sv-SE" dirty="0" err="1"/>
              <a:t>factors</a:t>
            </a:r>
            <a:r>
              <a:rPr lang="sv-SE" dirty="0"/>
              <a:t> (CPI, </a:t>
            </a:r>
            <a:r>
              <a:rPr lang="sv-SE" dirty="0" err="1"/>
              <a:t>Euribor</a:t>
            </a:r>
            <a:r>
              <a:rPr lang="sv-SE" dirty="0"/>
              <a:t>, </a:t>
            </a:r>
            <a:r>
              <a:rPr lang="sv-SE" dirty="0" err="1"/>
              <a:t>consumer</a:t>
            </a:r>
            <a:r>
              <a:rPr lang="sv-SE" dirty="0"/>
              <a:t>, </a:t>
            </a:r>
            <a:r>
              <a:rPr lang="sv-SE" dirty="0" err="1"/>
              <a:t>consumer</a:t>
            </a:r>
            <a:r>
              <a:rPr lang="sv-SE" dirty="0"/>
              <a:t> </a:t>
            </a:r>
            <a:r>
              <a:rPr lang="sv-SE" dirty="0" err="1"/>
              <a:t>confidence</a:t>
            </a:r>
            <a:r>
              <a:rPr lang="sv-SE" dirty="0"/>
              <a:t> index…)</a:t>
            </a:r>
          </a:p>
          <a:p>
            <a:r>
              <a:rPr lang="sv-SE" dirty="0" err="1"/>
              <a:t>Dependent</a:t>
            </a:r>
            <a:r>
              <a:rPr lang="sv-SE" dirty="0"/>
              <a:t> </a:t>
            </a:r>
            <a:r>
              <a:rPr lang="sv-SE" dirty="0" err="1"/>
              <a:t>variable</a:t>
            </a:r>
            <a:r>
              <a:rPr lang="sv-SE" dirty="0"/>
              <a:t>:</a:t>
            </a:r>
            <a:br>
              <a:rPr lang="sv-SE" dirty="0"/>
            </a:br>
            <a:r>
              <a:rPr lang="sv-SE" dirty="0"/>
              <a:t>y = </a:t>
            </a:r>
            <a:r>
              <a:rPr lang="sv-SE" dirty="0" err="1"/>
              <a:t>signed</a:t>
            </a:r>
            <a:r>
              <a:rPr lang="sv-SE" dirty="0"/>
              <a:t> </a:t>
            </a:r>
            <a:r>
              <a:rPr lang="sv-SE" dirty="0" err="1"/>
              <a:t>up</a:t>
            </a:r>
            <a:r>
              <a:rPr lang="sv-SE" dirty="0"/>
              <a:t>?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540184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6C2E545-FD1E-F14A-ACC3-AA11F8E64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Dataset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BF00FA0-1BCB-174D-93FF-FD0EBB4898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Three </a:t>
            </a:r>
            <a:r>
              <a:rPr lang="sv-SE" dirty="0" err="1"/>
              <a:t>types</a:t>
            </a:r>
            <a:r>
              <a:rPr lang="sv-SE" dirty="0"/>
              <a:t> </a:t>
            </a:r>
            <a:r>
              <a:rPr lang="sv-SE" dirty="0" err="1"/>
              <a:t>of</a:t>
            </a:r>
            <a:r>
              <a:rPr lang="sv-SE" dirty="0"/>
              <a:t> </a:t>
            </a:r>
            <a:r>
              <a:rPr lang="sv-SE" dirty="0" err="1"/>
              <a:t>columns</a:t>
            </a:r>
            <a:br>
              <a:rPr lang="sv-SE" dirty="0"/>
            </a:br>
            <a:r>
              <a:rPr lang="sv-SE" dirty="0"/>
              <a:t>- </a:t>
            </a:r>
            <a:r>
              <a:rPr lang="sv-SE" dirty="0" err="1"/>
              <a:t>Customer</a:t>
            </a:r>
            <a:r>
              <a:rPr lang="sv-SE" dirty="0"/>
              <a:t> info  (age, </a:t>
            </a:r>
            <a:r>
              <a:rPr lang="sv-SE" dirty="0" err="1"/>
              <a:t>marital</a:t>
            </a:r>
            <a:r>
              <a:rPr lang="sv-SE" dirty="0"/>
              <a:t> status, </a:t>
            </a:r>
            <a:r>
              <a:rPr lang="sv-SE" dirty="0" err="1"/>
              <a:t>education</a:t>
            </a:r>
            <a:r>
              <a:rPr lang="sv-SE" dirty="0"/>
              <a:t>, </a:t>
            </a:r>
            <a:r>
              <a:rPr lang="sv-SE" dirty="0" err="1"/>
              <a:t>job</a:t>
            </a:r>
            <a:r>
              <a:rPr lang="sv-SE" dirty="0"/>
              <a:t>…)</a:t>
            </a:r>
            <a:br>
              <a:rPr lang="sv-SE" dirty="0"/>
            </a:br>
            <a:r>
              <a:rPr lang="sv-SE" dirty="0"/>
              <a:t>- Action info (prior </a:t>
            </a:r>
            <a:r>
              <a:rPr lang="sv-SE" dirty="0" err="1"/>
              <a:t>contacts</a:t>
            </a:r>
            <a:r>
              <a:rPr lang="sv-SE" dirty="0"/>
              <a:t>, </a:t>
            </a:r>
            <a:r>
              <a:rPr lang="sv-SE" dirty="0" err="1"/>
              <a:t>campaigns</a:t>
            </a:r>
            <a:r>
              <a:rPr lang="sv-SE" dirty="0"/>
              <a:t>…)</a:t>
            </a:r>
            <a:br>
              <a:rPr lang="sv-SE" dirty="0"/>
            </a:br>
            <a:r>
              <a:rPr lang="sv-SE" dirty="0"/>
              <a:t>- </a:t>
            </a:r>
            <a:r>
              <a:rPr lang="sv-SE" dirty="0" err="1"/>
              <a:t>Makroeconomic</a:t>
            </a:r>
            <a:r>
              <a:rPr lang="sv-SE" dirty="0"/>
              <a:t> </a:t>
            </a:r>
            <a:r>
              <a:rPr lang="sv-SE" dirty="0" err="1"/>
              <a:t>factors</a:t>
            </a:r>
            <a:r>
              <a:rPr lang="sv-SE" dirty="0"/>
              <a:t> (CPI, </a:t>
            </a:r>
            <a:r>
              <a:rPr lang="sv-SE" dirty="0" err="1"/>
              <a:t>Euribor</a:t>
            </a:r>
            <a:r>
              <a:rPr lang="sv-SE" dirty="0"/>
              <a:t>, </a:t>
            </a:r>
            <a:r>
              <a:rPr lang="sv-SE" dirty="0" err="1"/>
              <a:t>consumer</a:t>
            </a:r>
            <a:r>
              <a:rPr lang="sv-SE" dirty="0"/>
              <a:t>, </a:t>
            </a:r>
            <a:r>
              <a:rPr lang="sv-SE" dirty="0" err="1"/>
              <a:t>consumer</a:t>
            </a:r>
            <a:r>
              <a:rPr lang="sv-SE" dirty="0"/>
              <a:t> </a:t>
            </a:r>
            <a:r>
              <a:rPr lang="sv-SE" dirty="0" err="1"/>
              <a:t>confidence</a:t>
            </a:r>
            <a:r>
              <a:rPr lang="sv-SE" dirty="0"/>
              <a:t> index…)</a:t>
            </a:r>
          </a:p>
          <a:p>
            <a:r>
              <a:rPr lang="sv-SE" dirty="0" err="1"/>
              <a:t>Dependent</a:t>
            </a:r>
            <a:r>
              <a:rPr lang="sv-SE" dirty="0"/>
              <a:t> </a:t>
            </a:r>
            <a:r>
              <a:rPr lang="sv-SE" dirty="0" err="1"/>
              <a:t>variable</a:t>
            </a:r>
            <a:r>
              <a:rPr lang="sv-SE" dirty="0"/>
              <a:t>:</a:t>
            </a:r>
            <a:br>
              <a:rPr lang="sv-SE" dirty="0"/>
            </a:br>
            <a:r>
              <a:rPr lang="sv-SE" dirty="0"/>
              <a:t>y = </a:t>
            </a:r>
            <a:r>
              <a:rPr lang="sv-SE" dirty="0" err="1"/>
              <a:t>signed</a:t>
            </a:r>
            <a:r>
              <a:rPr lang="sv-SE" dirty="0"/>
              <a:t> </a:t>
            </a:r>
            <a:r>
              <a:rPr lang="sv-SE" dirty="0" err="1"/>
              <a:t>up</a:t>
            </a:r>
            <a:r>
              <a:rPr lang="sv-SE" dirty="0"/>
              <a:t>?</a:t>
            </a:r>
          </a:p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097073027"/>
      </p:ext>
    </p:extLst>
  </p:cSld>
  <p:clrMapOvr>
    <a:masterClrMapping/>
  </p:clrMapOvr>
</p:sld>
</file>

<file path=ppt/theme/theme1.xml><?xml version="1.0" encoding="utf-8"?>
<a:theme xmlns:a="http://schemas.openxmlformats.org/drawingml/2006/main" name="RegattaVTI">
  <a:themeElements>
    <a:clrScheme name="AnalogousFromLightSeedRightStep">
      <a:dk1>
        <a:srgbClr val="000000"/>
      </a:dk1>
      <a:lt1>
        <a:srgbClr val="FFFFFF"/>
      </a:lt1>
      <a:dk2>
        <a:srgbClr val="243341"/>
      </a:dk2>
      <a:lt2>
        <a:srgbClr val="E8E2E2"/>
      </a:lt2>
      <a:accent1>
        <a:srgbClr val="35B0B3"/>
      </a:accent1>
      <a:accent2>
        <a:srgbClr val="4EA6EB"/>
      </a:accent2>
      <a:accent3>
        <a:srgbClr val="6E80EE"/>
      </a:accent3>
      <a:accent4>
        <a:srgbClr val="794EEB"/>
      </a:accent4>
      <a:accent5>
        <a:srgbClr val="C66EEE"/>
      </a:accent5>
      <a:accent6>
        <a:srgbClr val="EB4EDA"/>
      </a:accent6>
      <a:hlink>
        <a:srgbClr val="AE6B69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343</Words>
  <Application>Microsoft Macintosh PowerPoint</Application>
  <PresentationFormat>Bredbild</PresentationFormat>
  <Paragraphs>86</Paragraphs>
  <Slides>23</Slides>
  <Notes>0</Notes>
  <HiddenSlides>0</HiddenSlides>
  <MMClips>1</MMClips>
  <ScaleCrop>false</ScaleCrop>
  <HeadingPairs>
    <vt:vector size="6" baseType="variant">
      <vt:variant>
        <vt:lpstr>Använt teckensnitt</vt:lpstr>
      </vt:variant>
      <vt:variant>
        <vt:i4>2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23</vt:i4>
      </vt:variant>
    </vt:vector>
  </HeadingPairs>
  <TitlesOfParts>
    <vt:vector size="26" baseType="lpstr">
      <vt:lpstr>Arial</vt:lpstr>
      <vt:lpstr>Walbaum Display</vt:lpstr>
      <vt:lpstr>RegattaVTI</vt:lpstr>
      <vt:lpstr>Increasing Efficiency of Banking Marketing </vt:lpstr>
      <vt:lpstr>The Challenge</vt:lpstr>
      <vt:lpstr>The Challenge</vt:lpstr>
      <vt:lpstr>The Challenge</vt:lpstr>
      <vt:lpstr>The Challenge</vt:lpstr>
      <vt:lpstr>Agenda</vt:lpstr>
      <vt:lpstr>Approach</vt:lpstr>
      <vt:lpstr>Dataset</vt:lpstr>
      <vt:lpstr>Dataset</vt:lpstr>
      <vt:lpstr>Features:</vt:lpstr>
      <vt:lpstr>PowerPoint-presentation</vt:lpstr>
      <vt:lpstr>PowerPoint-presentation</vt:lpstr>
      <vt:lpstr>PowerPoint-presentation</vt:lpstr>
      <vt:lpstr>PowerPoint-presentation</vt:lpstr>
      <vt:lpstr>PowerPoint-presentation</vt:lpstr>
      <vt:lpstr>Model</vt:lpstr>
      <vt:lpstr>Model Selection:</vt:lpstr>
      <vt:lpstr>PowerPoint-presentation</vt:lpstr>
      <vt:lpstr>Performance</vt:lpstr>
      <vt:lpstr>PowerPoint-presentation</vt:lpstr>
      <vt:lpstr>Business Implications</vt:lpstr>
      <vt:lpstr>The Outcome</vt:lpstr>
      <vt:lpstr>PowerPoint-presentation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Increasing Efficiency of Banking Marketing </dc:title>
  <dc:creator>Gustav Malmer</dc:creator>
  <cp:lastModifiedBy>Gustav Malmer</cp:lastModifiedBy>
  <cp:revision>1</cp:revision>
  <dcterms:created xsi:type="dcterms:W3CDTF">2023-06-01T11:22:57Z</dcterms:created>
  <dcterms:modified xsi:type="dcterms:W3CDTF">2023-06-02T15:29:54Z</dcterms:modified>
</cp:coreProperties>
</file>

<file path=docProps/thumbnail.jpeg>
</file>